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charts/chart6.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7.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charts/chart8.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charts/chart9.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charts/chart10.xml" ContentType="application/vnd.openxmlformats-officedocument.drawingml.chart+xml"/>
  <Override PartName="/ppt/theme/themeOverride9.xml" ContentType="application/vnd.openxmlformats-officedocument.themeOverride+xml"/>
  <Override PartName="/ppt/drawings/drawing9.xml" ContentType="application/vnd.openxmlformats-officedocument.drawingml.chartshapes+xml"/>
  <Override PartName="/ppt/notesSlides/notesSlide12.xml" ContentType="application/vnd.openxmlformats-officedocument.presentationml.notesSlide+xml"/>
  <Override PartName="/ppt/charts/chart11.xml" ContentType="application/vnd.openxmlformats-officedocument.drawingml.chart+xml"/>
  <Override PartName="/ppt/theme/themeOverride10.xml" ContentType="application/vnd.openxmlformats-officedocument.themeOverride+xml"/>
  <Override PartName="/ppt/drawings/drawing10.xml" ContentType="application/vnd.openxmlformats-officedocument.drawingml.chartshapes+xml"/>
  <Override PartName="/ppt/charts/chart12.xml" ContentType="application/vnd.openxmlformats-officedocument.drawingml.chart+xml"/>
  <Override PartName="/ppt/theme/themeOverride11.xml" ContentType="application/vnd.openxmlformats-officedocument.themeOverride+xml"/>
  <Override PartName="/ppt/drawings/drawing11.xml" ContentType="application/vnd.openxmlformats-officedocument.drawingml.chartshapes+xml"/>
  <Override PartName="/ppt/charts/chart13.xml" ContentType="application/vnd.openxmlformats-officedocument.drawingml.chart+xml"/>
  <Override PartName="/ppt/drawings/drawing12.xml" ContentType="application/vnd.openxmlformats-officedocument.drawingml.chartshapes+xml"/>
  <Override PartName="/ppt/charts/chart14.xml" ContentType="application/vnd.openxmlformats-officedocument.drawingml.chart+xml"/>
  <Override PartName="/ppt/drawings/drawing13.xml" ContentType="application/vnd.openxmlformats-officedocument.drawingml.chartshapes+xml"/>
  <Override PartName="/ppt/notesSlides/notesSlide13.xml" ContentType="application/vnd.openxmlformats-officedocument.presentationml.notesSlide+xml"/>
  <Override PartName="/ppt/charts/chart15.xml" ContentType="application/vnd.openxmlformats-officedocument.drawingml.chart+xml"/>
  <Override PartName="/ppt/theme/themeOverride12.xml" ContentType="application/vnd.openxmlformats-officedocument.themeOverride+xml"/>
  <Override PartName="/ppt/drawings/drawing14.xml" ContentType="application/vnd.openxmlformats-officedocument.drawingml.chartshapes+xml"/>
  <Override PartName="/ppt/charts/chart16.xml" ContentType="application/vnd.openxmlformats-officedocument.drawingml.chart+xml"/>
  <Override PartName="/ppt/theme/themeOverride13.xml" ContentType="application/vnd.openxmlformats-officedocument.themeOverride+xml"/>
  <Override PartName="/ppt/drawings/drawing15.xml" ContentType="application/vnd.openxmlformats-officedocument.drawingml.chartshapes+xml"/>
  <Override PartName="/ppt/notesSlides/notesSlide14.xml" ContentType="application/vnd.openxmlformats-officedocument.presentationml.notesSlide+xml"/>
  <Override PartName="/ppt/charts/chart17.xml" ContentType="application/vnd.openxmlformats-officedocument.drawingml.chart+xml"/>
  <Override PartName="/ppt/theme/themeOverride14.xml" ContentType="application/vnd.openxmlformats-officedocument.themeOverride+xml"/>
  <Override PartName="/ppt/drawings/drawing16.xml" ContentType="application/vnd.openxmlformats-officedocument.drawingml.chartshapes+xml"/>
  <Override PartName="/ppt/charts/chart18.xml" ContentType="application/vnd.openxmlformats-officedocument.drawingml.chart+xml"/>
  <Override PartName="/ppt/theme/themeOverride15.xml" ContentType="application/vnd.openxmlformats-officedocument.themeOverride+xml"/>
  <Override PartName="/ppt/drawings/drawing17.xml" ContentType="application/vnd.openxmlformats-officedocument.drawingml.chartshapes+xml"/>
  <Override PartName="/ppt/notesSlides/notesSlide15.xml" ContentType="application/vnd.openxmlformats-officedocument.presentationml.notesSlide+xml"/>
  <Override PartName="/ppt/charts/chart19.xml" ContentType="application/vnd.openxmlformats-officedocument.drawingml.chart+xml"/>
  <Override PartName="/ppt/theme/themeOverride16.xml" ContentType="application/vnd.openxmlformats-officedocument.themeOverride+xml"/>
  <Override PartName="/ppt/drawings/drawing18.xml" ContentType="application/vnd.openxmlformats-officedocument.drawingml.chartshapes+xml"/>
  <Override PartName="/ppt/notesSlides/notesSlide16.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theme/themeOverride17.xml" ContentType="application/vnd.openxmlformats-officedocument.themeOverride+xml"/>
  <Override PartName="/ppt/drawings/drawing19.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258" r:id="rId4"/>
    <p:sldId id="295" r:id="rId5"/>
    <p:sldId id="296" r:id="rId6"/>
    <p:sldId id="297"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310" r:id="rId35"/>
    <p:sldId id="259" r:id="rId36"/>
    <p:sldId id="294" r:id="rId37"/>
    <p:sldId id="311" r:id="rId38"/>
    <p:sldId id="271" r:id="rId39"/>
    <p:sldId id="272" r:id="rId40"/>
    <p:sldId id="273" r:id="rId41"/>
    <p:sldId id="274" r:id="rId42"/>
    <p:sldId id="275" r:id="rId43"/>
    <p:sldId id="276" r:id="rId44"/>
    <p:sldId id="312" r:id="rId45"/>
    <p:sldId id="277" r:id="rId46"/>
    <p:sldId id="260" r:id="rId47"/>
    <p:sldId id="261" r:id="rId48"/>
    <p:sldId id="313" r:id="rId49"/>
    <p:sldId id="314" r:id="rId50"/>
    <p:sldId id="315" r:id="rId51"/>
    <p:sldId id="316" r:id="rId52"/>
    <p:sldId id="317" r:id="rId53"/>
    <p:sldId id="262" r:id="rId54"/>
    <p:sldId id="27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8" d="100"/>
          <a:sy n="78" d="100"/>
        </p:scale>
        <p:origin x="-124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image" Target="../media/image30.jpg"/><Relationship Id="rId1" Type="http://schemas.openxmlformats.org/officeDocument/2006/relationships/themeOverride" Target="../theme/themeOverride10.xml"/><Relationship Id="rId4" Type="http://schemas.openxmlformats.org/officeDocument/2006/relationships/chartUserShapes" Target="../drawings/drawing10.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Macintosh%20HD:Users:douglasmccabe:Dropbox%20(Enders%20Analysis):Live%20projects:2015%2002%20Newsworks%20advertising%20project:Report%20and%20presentation:Context%20is%20Queen%20workbook.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oleObject" Target="Macintosh%20HD:Users:douglasmccabe:Dropbox%20(Enders%20Analysis):Live%20projects:2015%2002%20Newsworks%20advertising%20project:Report%20and%20presentation:Context%20is%20Queen%20workbook.xlsx" TargetMode="Externa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oleObject" Target="file:///C:\Users\Leo\AppData\Roaming\Microsoft\Excel\Brand%20vs%20direct%20response%20charts%20(version%202).xlsb" TargetMode="External"/><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15.xml"/><Relationship Id="rId2" Type="http://schemas.openxmlformats.org/officeDocument/2006/relationships/oleObject" Target="file:///C:\Users\Leo\AppData\Roaming\Microsoft\Excel\Brand%20vs%20direct%20response%20charts%20(version%202).xlsb" TargetMode="External"/><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package" Target="../embeddings/Microsoft_Excel_Worksheet12.xlsx"/><Relationship Id="rId1" Type="http://schemas.openxmlformats.org/officeDocument/2006/relationships/themeOverride" Target="../theme/themeOverride14.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package" Target="../embeddings/Microsoft_Excel_Worksheet13.xlsx"/><Relationship Id="rId1" Type="http://schemas.openxmlformats.org/officeDocument/2006/relationships/themeOverride" Target="../theme/themeOverride15.xm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package" Target="../embeddings/Microsoft_Excel_Worksheet14.xlsx"/><Relationship Id="rId1" Type="http://schemas.openxmlformats.org/officeDocument/2006/relationships/themeOverride" Target="../theme/themeOverride16.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1.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package" Target="../embeddings/Microsoft_Excel_Worksheet16.xlsx"/><Relationship Id="rId1" Type="http://schemas.openxmlformats.org/officeDocument/2006/relationships/themeOverride" Target="../theme/themeOverride17.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4.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image" Target="../media/image30.jpg"/><Relationship Id="rId1" Type="http://schemas.openxmlformats.org/officeDocument/2006/relationships/themeOverride" Target="../theme/themeOverride3.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Users\douglasmccabe\Library\Containers\com.apple.mail\Data\Library\Mail%20Downloads\62ABF03A-A2D4-4096-BEF3-8FCB39A326BD\News%20services%20UK%20reach%20and%20time%20spent%20(comScore).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image" Target="../media/image30.jpg"/><Relationship Id="rId1" Type="http://schemas.openxmlformats.org/officeDocument/2006/relationships/themeOverride" Target="../theme/themeOverride6.xml"/><Relationship Id="rId4" Type="http://schemas.openxmlformats.org/officeDocument/2006/relationships/chartUserShapes" Target="../drawings/drawing6.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1"/>
    </mc:Choice>
    <mc:Fallback>
      <c:style val="1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326697698790401E-2"/>
          <c:y val="0.12560689379769899"/>
          <c:w val="0.90527605702727898"/>
          <c:h val="0.58822161574145404"/>
        </c:manualLayout>
      </c:layout>
      <c:barChart>
        <c:barDir val="col"/>
        <c:grouping val="clustered"/>
        <c:varyColors val="0"/>
        <c:ser>
          <c:idx val="0"/>
          <c:order val="0"/>
          <c:tx>
            <c:strRef>
              <c:f>Sheet1!$B$1</c:f>
              <c:strCache>
                <c:ptCount val="1"/>
                <c:pt idx="0">
                  <c:v>Column2</c:v>
                </c:pt>
              </c:strCache>
            </c:strRef>
          </c:tx>
          <c:spPr>
            <a:solidFill>
              <a:srgbClr val="132F79"/>
            </a:solidFill>
            <a:ln>
              <a:noFill/>
            </a:ln>
          </c:spPr>
          <c:invertIfNegative val="0"/>
          <c:dPt>
            <c:idx val="0"/>
            <c:invertIfNegative val="0"/>
            <c:bubble3D val="0"/>
            <c:extLst xmlns:c16r2="http://schemas.microsoft.com/office/drawing/2015/06/chart">
              <c:ext xmlns:c16="http://schemas.microsoft.com/office/drawing/2014/chart" uri="{C3380CC4-5D6E-409C-BE32-E72D297353CC}">
                <c16:uniqueId val="{00000000-F092-45C8-A275-E2AF9F7B4B6C}"/>
              </c:ext>
            </c:extLst>
          </c:dPt>
          <c:dPt>
            <c:idx val="1"/>
            <c:invertIfNegative val="0"/>
            <c:bubble3D val="0"/>
            <c:spPr>
              <a:solidFill>
                <a:srgbClr val="FE6900"/>
              </a:solidFill>
              <a:ln>
                <a:noFill/>
              </a:ln>
            </c:spPr>
          </c:dPt>
          <c:dPt>
            <c:idx val="2"/>
            <c:invertIfNegative val="0"/>
            <c:bubble3D val="0"/>
            <c:spPr>
              <a:solidFill>
                <a:srgbClr val="01B2BE"/>
              </a:solidFill>
              <a:ln>
                <a:noFill/>
              </a:ln>
            </c:spPr>
            <c:extLst xmlns:c16r2="http://schemas.microsoft.com/office/drawing/2015/06/chart">
              <c:ext xmlns:c16="http://schemas.microsoft.com/office/drawing/2014/chart" uri="{C3380CC4-5D6E-409C-BE32-E72D297353CC}">
                <c16:uniqueId val="{00000001-F092-45C8-A275-E2AF9F7B4B6C}"/>
              </c:ext>
            </c:extLst>
          </c:dPt>
          <c:dPt>
            <c:idx val="3"/>
            <c:invertIfNegative val="0"/>
            <c:bubble3D val="0"/>
            <c:spPr>
              <a:solidFill>
                <a:srgbClr val="B2135F"/>
              </a:solidFill>
              <a:ln>
                <a:noFill/>
              </a:ln>
            </c:spPr>
          </c:dPt>
          <c:dPt>
            <c:idx val="4"/>
            <c:invertIfNegative val="0"/>
            <c:bubble3D val="0"/>
            <c:spPr>
              <a:solidFill>
                <a:srgbClr val="E0D2E4"/>
              </a:solidFill>
              <a:ln>
                <a:noFill/>
              </a:ln>
            </c:spPr>
            <c:extLst xmlns:c16r2="http://schemas.microsoft.com/office/drawing/2015/06/chart">
              <c:ext xmlns:c16="http://schemas.microsoft.com/office/drawing/2014/chart" uri="{C3380CC4-5D6E-409C-BE32-E72D297353CC}">
                <c16:uniqueId val="{00000002-F092-45C8-A275-E2AF9F7B4B6C}"/>
              </c:ext>
            </c:extLst>
          </c:dPt>
          <c:dPt>
            <c:idx val="5"/>
            <c:invertIfNegative val="0"/>
            <c:bubble3D val="0"/>
            <c:spPr>
              <a:solidFill>
                <a:srgbClr val="7CACBA"/>
              </a:solidFill>
              <a:ln>
                <a:noFill/>
              </a:ln>
            </c:spPr>
            <c:extLst xmlns:c16r2="http://schemas.microsoft.com/office/drawing/2015/06/chart">
              <c:ext xmlns:c16="http://schemas.microsoft.com/office/drawing/2014/chart" uri="{C3380CC4-5D6E-409C-BE32-E72D297353CC}">
                <c16:uniqueId val="{00000003-F092-45C8-A275-E2AF9F7B4B6C}"/>
              </c:ext>
            </c:extLst>
          </c:dPt>
          <c:dPt>
            <c:idx val="7"/>
            <c:invertIfNegative val="0"/>
            <c:bubble3D val="0"/>
            <c:extLst xmlns:c16r2="http://schemas.microsoft.com/office/drawing/2015/06/chart">
              <c:ext xmlns:c16="http://schemas.microsoft.com/office/drawing/2014/chart" uri="{C3380CC4-5D6E-409C-BE32-E72D297353CC}">
                <c16:uniqueId val="{00000004-F092-45C8-A275-E2AF9F7B4B6C}"/>
              </c:ext>
            </c:extLst>
          </c:dPt>
          <c:dPt>
            <c:idx val="8"/>
            <c:invertIfNegative val="0"/>
            <c:bubble3D val="0"/>
            <c:extLst xmlns:c16r2="http://schemas.microsoft.com/office/drawing/2015/06/chart">
              <c:ext xmlns:c16="http://schemas.microsoft.com/office/drawing/2014/chart" uri="{C3380CC4-5D6E-409C-BE32-E72D297353CC}">
                <c16:uniqueId val="{00000005-F092-45C8-A275-E2AF9F7B4B6C}"/>
              </c:ext>
            </c:extLst>
          </c:dPt>
          <c:dLbls>
            <c:spPr>
              <a:noFill/>
              <a:ln>
                <a:noFill/>
              </a:ln>
              <a:effectLst/>
            </c:spPr>
            <c:txPr>
              <a:bodyPr/>
              <a:lstStyle/>
              <a:p>
                <a:pPr>
                  <a:defRPr sz="1600">
                    <a:solidFill>
                      <a:schemeClr val="tx1"/>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Sheet1!$A$2:$A$7</c:f>
              <c:strCache>
                <c:ptCount val="6"/>
                <c:pt idx="0">
                  <c:v>Direct</c:v>
                </c:pt>
                <c:pt idx="1">
                  <c:v>Search</c:v>
                </c:pt>
                <c:pt idx="2">
                  <c:v>Social media</c:v>
                </c:pt>
                <c:pt idx="3">
                  <c:v>Email </c:v>
                </c:pt>
                <c:pt idx="4">
                  <c:v>Mobile alerts</c:v>
                </c:pt>
                <c:pt idx="5">
                  <c:v>Aggregator app</c:v>
                </c:pt>
              </c:strCache>
            </c:strRef>
          </c:cat>
          <c:val>
            <c:numRef>
              <c:f>Sheet1!$B$2:$B$7</c:f>
              <c:numCache>
                <c:formatCode>0%</c:formatCode>
                <c:ptCount val="6"/>
                <c:pt idx="0">
                  <c:v>0.54</c:v>
                </c:pt>
                <c:pt idx="1">
                  <c:v>0.24</c:v>
                </c:pt>
                <c:pt idx="2">
                  <c:v>0.3</c:v>
                </c:pt>
                <c:pt idx="3">
                  <c:v>0.1</c:v>
                </c:pt>
                <c:pt idx="4">
                  <c:v>0.12</c:v>
                </c:pt>
                <c:pt idx="5">
                  <c:v>7.0000000000000007E-2</c:v>
                </c:pt>
              </c:numCache>
            </c:numRef>
          </c:val>
          <c:extLst xmlns:c16r2="http://schemas.microsoft.com/office/drawing/2015/06/chart">
            <c:ext xmlns:c16="http://schemas.microsoft.com/office/drawing/2014/chart" uri="{C3380CC4-5D6E-409C-BE32-E72D297353CC}">
              <c16:uniqueId val="{00000006-F092-45C8-A275-E2AF9F7B4B6C}"/>
            </c:ext>
          </c:extLst>
        </c:ser>
        <c:dLbls>
          <c:dLblPos val="inEnd"/>
          <c:showLegendKey val="0"/>
          <c:showVal val="1"/>
          <c:showCatName val="0"/>
          <c:showSerName val="0"/>
          <c:showPercent val="0"/>
          <c:showBubbleSize val="0"/>
        </c:dLbls>
        <c:gapWidth val="88"/>
        <c:axId val="35285248"/>
        <c:axId val="35294208"/>
      </c:barChart>
      <c:catAx>
        <c:axId val="35285248"/>
        <c:scaling>
          <c:orientation val="minMax"/>
        </c:scaling>
        <c:delete val="0"/>
        <c:axPos val="b"/>
        <c:numFmt formatCode="General" sourceLinked="0"/>
        <c:majorTickMark val="none"/>
        <c:minorTickMark val="none"/>
        <c:tickLblPos val="nextTo"/>
        <c:txPr>
          <a:bodyPr/>
          <a:lstStyle/>
          <a:p>
            <a:pPr>
              <a:defRPr sz="1600" b="0"/>
            </a:pPr>
            <a:endParaRPr lang="en-US"/>
          </a:p>
        </c:txPr>
        <c:crossAx val="35294208"/>
        <c:crosses val="autoZero"/>
        <c:auto val="1"/>
        <c:lblAlgn val="ctr"/>
        <c:lblOffset val="100"/>
        <c:noMultiLvlLbl val="0"/>
      </c:catAx>
      <c:valAx>
        <c:axId val="35294208"/>
        <c:scaling>
          <c:orientation val="minMax"/>
          <c:max val="0.8"/>
          <c:min val="0"/>
        </c:scaling>
        <c:delete val="0"/>
        <c:axPos val="l"/>
        <c:numFmt formatCode="0%" sourceLinked="1"/>
        <c:majorTickMark val="none"/>
        <c:minorTickMark val="none"/>
        <c:tickLblPos val="nextTo"/>
        <c:spPr>
          <a:noFill/>
        </c:spPr>
        <c:txPr>
          <a:bodyPr/>
          <a:lstStyle/>
          <a:p>
            <a:pPr>
              <a:defRPr sz="1600" b="0" i="0"/>
            </a:pPr>
            <a:endParaRPr lang="en-US"/>
          </a:p>
        </c:txPr>
        <c:crossAx val="35285248"/>
        <c:crosses val="autoZero"/>
        <c:crossBetween val="between"/>
        <c:majorUnit val="0.2"/>
      </c:valAx>
      <c:spPr>
        <a:noFill/>
        <a:ln w="25400">
          <a:noFill/>
        </a:ln>
      </c:spPr>
    </c:plotArea>
    <c:plotVisOnly val="1"/>
    <c:dispBlanksAs val="gap"/>
    <c:showDLblsOverMax val="0"/>
  </c:chart>
  <c:spPr>
    <a:ln>
      <a:noFill/>
    </a:ln>
  </c:spPr>
  <c:txPr>
    <a:bodyPr/>
    <a:lstStyle/>
    <a:p>
      <a:pPr>
        <a:defRPr sz="1800"/>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709461122047297E-2"/>
          <c:y val="0.11027081842042501"/>
          <c:w val="0.92424540682414702"/>
          <c:h val="0.75505095953914803"/>
        </c:manualLayout>
      </c:layout>
      <c:areaChart>
        <c:grouping val="stacked"/>
        <c:varyColors val="0"/>
        <c:ser>
          <c:idx val="0"/>
          <c:order val="0"/>
          <c:tx>
            <c:strRef>
              <c:f>Sheet1!$B$3</c:f>
              <c:strCache>
                <c:ptCount val="1"/>
                <c:pt idx="0">
                  <c:v>Online</c:v>
                </c:pt>
              </c:strCache>
            </c:strRef>
          </c:tx>
          <c:spPr>
            <a:solidFill>
              <a:schemeClr val="accent1"/>
            </a:solidFill>
            <a:ln>
              <a:noFill/>
            </a:ln>
            <a:effectLst/>
          </c:spPr>
          <c:cat>
            <c:strRef>
              <c:f>Sheet1!$C$2:$U$2</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2016e</c:v>
                </c:pt>
                <c:pt idx="17">
                  <c:v>2017f</c:v>
                </c:pt>
                <c:pt idx="18">
                  <c:v>2018f</c:v>
                </c:pt>
              </c:strCache>
            </c:strRef>
          </c:cat>
          <c:val>
            <c:numRef>
              <c:f>Sheet1!$C$3:$U$3</c:f>
              <c:numCache>
                <c:formatCode>0.0</c:formatCode>
                <c:ptCount val="19"/>
                <c:pt idx="0">
                  <c:v>0.22362123960795699</c:v>
                </c:pt>
                <c:pt idx="1">
                  <c:v>0.24462966712130399</c:v>
                </c:pt>
                <c:pt idx="2">
                  <c:v>0.28563539417995298</c:v>
                </c:pt>
                <c:pt idx="3">
                  <c:v>0.59032937295069898</c:v>
                </c:pt>
                <c:pt idx="4">
                  <c:v>0.982484413257532</c:v>
                </c:pt>
                <c:pt idx="5">
                  <c:v>1.5589930543885671</c:v>
                </c:pt>
                <c:pt idx="6">
                  <c:v>2.245094312505163</c:v>
                </c:pt>
                <c:pt idx="7">
                  <c:v>3.0928341690922432</c:v>
                </c:pt>
                <c:pt idx="8">
                  <c:v>3.658731295995421</c:v>
                </c:pt>
                <c:pt idx="9">
                  <c:v>3.7108463055727712</c:v>
                </c:pt>
                <c:pt idx="10">
                  <c:v>4.2205929600880054</c:v>
                </c:pt>
                <c:pt idx="11">
                  <c:v>5.0438238400576116</c:v>
                </c:pt>
                <c:pt idx="12">
                  <c:v>5.6664548697466657</c:v>
                </c:pt>
                <c:pt idx="13">
                  <c:v>6.4001548141205147</c:v>
                </c:pt>
                <c:pt idx="14">
                  <c:v>7.4451530774836971</c:v>
                </c:pt>
                <c:pt idx="15">
                  <c:v>8.6591760497763932</c:v>
                </c:pt>
                <c:pt idx="16">
                  <c:v>9.5625881800675216</c:v>
                </c:pt>
                <c:pt idx="17">
                  <c:v>10.610055191284809</c:v>
                </c:pt>
                <c:pt idx="18">
                  <c:v>11.83829246000424</c:v>
                </c:pt>
              </c:numCache>
            </c:numRef>
          </c:val>
          <c:extLst xmlns:c16r2="http://schemas.microsoft.com/office/drawing/2015/06/chart">
            <c:ext xmlns:c16="http://schemas.microsoft.com/office/drawing/2014/chart" uri="{C3380CC4-5D6E-409C-BE32-E72D297353CC}">
              <c16:uniqueId val="{00000000-6F03-4E06-B9C7-D76BD6EBD95C}"/>
            </c:ext>
          </c:extLst>
        </c:ser>
        <c:ser>
          <c:idx val="1"/>
          <c:order val="1"/>
          <c:tx>
            <c:strRef>
              <c:f>Sheet1!$B$4</c:f>
              <c:strCache>
                <c:ptCount val="1"/>
                <c:pt idx="0">
                  <c:v>Offline</c:v>
                </c:pt>
              </c:strCache>
            </c:strRef>
          </c:tx>
          <c:spPr>
            <a:solidFill>
              <a:schemeClr val="accent2"/>
            </a:solidFill>
            <a:ln>
              <a:noFill/>
            </a:ln>
            <a:effectLst/>
          </c:spPr>
          <c:cat>
            <c:strRef>
              <c:f>Sheet1!$C$2:$U$2</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2016e</c:v>
                </c:pt>
                <c:pt idx="17">
                  <c:v>2017f</c:v>
                </c:pt>
                <c:pt idx="18">
                  <c:v>2018f</c:v>
                </c:pt>
              </c:strCache>
            </c:strRef>
          </c:cat>
          <c:val>
            <c:numRef>
              <c:f>Sheet1!$C$4:$U$4</c:f>
              <c:numCache>
                <c:formatCode>0.0</c:formatCode>
                <c:ptCount val="19"/>
                <c:pt idx="0">
                  <c:v>15.3256</c:v>
                </c:pt>
                <c:pt idx="1">
                  <c:v>14.9956</c:v>
                </c:pt>
                <c:pt idx="2">
                  <c:v>15.1823</c:v>
                </c:pt>
                <c:pt idx="3">
                  <c:v>15.4795</c:v>
                </c:pt>
                <c:pt idx="4">
                  <c:v>16.183090499999999</c:v>
                </c:pt>
                <c:pt idx="5">
                  <c:v>16.08419</c:v>
                </c:pt>
                <c:pt idx="6">
                  <c:v>15.588508534700001</c:v>
                </c:pt>
                <c:pt idx="7">
                  <c:v>15.510933603986899</c:v>
                </c:pt>
                <c:pt idx="8">
                  <c:v>14.3507</c:v>
                </c:pt>
                <c:pt idx="9">
                  <c:v>11.8974875</c:v>
                </c:pt>
                <c:pt idx="10">
                  <c:v>12.52301875</c:v>
                </c:pt>
                <c:pt idx="11">
                  <c:v>12.17592121212121</c:v>
                </c:pt>
                <c:pt idx="12">
                  <c:v>11.75350588235294</c:v>
                </c:pt>
                <c:pt idx="13">
                  <c:v>11.48115418275418</c:v>
                </c:pt>
                <c:pt idx="14">
                  <c:v>11.50258923706564</c:v>
                </c:pt>
                <c:pt idx="15">
                  <c:v>11.51090796139923</c:v>
                </c:pt>
                <c:pt idx="16">
                  <c:v>11.143085544911401</c:v>
                </c:pt>
                <c:pt idx="17">
                  <c:v>10.70211769211471</c:v>
                </c:pt>
                <c:pt idx="18">
                  <c:v>10.27403298443012</c:v>
                </c:pt>
              </c:numCache>
            </c:numRef>
          </c:val>
          <c:extLst xmlns:c16r2="http://schemas.microsoft.com/office/drawing/2015/06/chart">
            <c:ext xmlns:c16="http://schemas.microsoft.com/office/drawing/2014/chart" uri="{C3380CC4-5D6E-409C-BE32-E72D297353CC}">
              <c16:uniqueId val="{00000001-6F03-4E06-B9C7-D76BD6EBD95C}"/>
            </c:ext>
          </c:extLst>
        </c:ser>
        <c:dLbls>
          <c:showLegendKey val="0"/>
          <c:showVal val="0"/>
          <c:showCatName val="0"/>
          <c:showSerName val="0"/>
          <c:showPercent val="0"/>
          <c:showBubbleSize val="0"/>
        </c:dLbls>
        <c:axId val="96209536"/>
        <c:axId val="96211328"/>
      </c:areaChart>
      <c:catAx>
        <c:axId val="96209536"/>
        <c:scaling>
          <c:orientation val="minMax"/>
        </c:scaling>
        <c:delete val="0"/>
        <c:axPos val="b"/>
        <c:numFmt formatCode="General" sourceLinked="1"/>
        <c:majorTickMark val="out"/>
        <c:minorTickMark val="none"/>
        <c:tickLblPos val="nextTo"/>
        <c:spPr>
          <a:noFill/>
          <a:ln w="9525" cap="flat" cmpd="sng" algn="ctr">
            <a:solidFill>
              <a:schemeClr val="accent6">
                <a:lumMod val="9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Corbel" panose="020B0503020204020204" pitchFamily="34" charset="0"/>
                <a:ea typeface="+mn-ea"/>
                <a:cs typeface="+mn-cs"/>
              </a:defRPr>
            </a:pPr>
            <a:endParaRPr lang="en-US"/>
          </a:p>
        </c:txPr>
        <c:crossAx val="96211328"/>
        <c:crosses val="autoZero"/>
        <c:auto val="1"/>
        <c:lblAlgn val="ctr"/>
        <c:lblOffset val="100"/>
        <c:noMultiLvlLbl val="0"/>
      </c:catAx>
      <c:valAx>
        <c:axId val="96211328"/>
        <c:scaling>
          <c:orientation val="minMax"/>
        </c:scaling>
        <c:delete val="0"/>
        <c:axPos val="l"/>
        <c:numFmt formatCode="0" sourceLinked="0"/>
        <c:majorTickMark val="out"/>
        <c:minorTickMark val="none"/>
        <c:tickLblPos val="nextTo"/>
        <c:spPr>
          <a:noFill/>
          <a:ln>
            <a:solidFill>
              <a:schemeClr val="accent6">
                <a:lumMod val="90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Corbel" panose="020B0503020204020204" pitchFamily="34" charset="0"/>
                <a:ea typeface="+mn-ea"/>
                <a:cs typeface="+mn-cs"/>
              </a:defRPr>
            </a:pPr>
            <a:endParaRPr lang="en-US"/>
          </a:p>
        </c:txPr>
        <c:crossAx val="96209536"/>
        <c:crosses val="autoZero"/>
        <c:crossBetween val="midCat"/>
      </c:valAx>
      <c:spPr>
        <a:noFill/>
        <a:ln>
          <a:solidFill>
            <a:schemeClr val="bg1"/>
          </a:solidFill>
        </a:ln>
        <a:effectLst/>
      </c:spPr>
    </c:plotArea>
    <c:legend>
      <c:legendPos val="b"/>
      <c:layout>
        <c:manualLayout>
          <c:xMode val="edge"/>
          <c:yMode val="edge"/>
          <c:x val="0.2734375"/>
          <c:y val="0.152523264137437"/>
          <c:w val="0.48348839821678802"/>
          <c:h val="5.3104441490268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b="0">
          <a:solidFill>
            <a:schemeClr val="tx1"/>
          </a:solidFill>
          <a:latin typeface="Corbel" panose="020B0503020204020204" pitchFamily="34" charset="0"/>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GB" sz="1400" dirty="0"/>
              <a:t>Share of advertising by medium (%)</a:t>
            </a:r>
          </a:p>
        </c:rich>
      </c:tx>
      <c:layout>
        <c:manualLayout>
          <c:xMode val="edge"/>
          <c:yMode val="edge"/>
          <c:x val="1.40980535820801E-2"/>
          <c:y val="0"/>
        </c:manualLayout>
      </c:layout>
      <c:overlay val="0"/>
      <c:spPr>
        <a:noFill/>
        <a:ln w="38100">
          <a:noFill/>
        </a:ln>
      </c:spPr>
    </c:title>
    <c:autoTitleDeleted val="0"/>
    <c:plotArea>
      <c:layout/>
      <c:barChart>
        <c:barDir val="col"/>
        <c:grouping val="stacked"/>
        <c:varyColors val="0"/>
        <c:ser>
          <c:idx val="0"/>
          <c:order val="0"/>
          <c:tx>
            <c:strRef>
              <c:f>Sheet1!$A$2</c:f>
              <c:strCache>
                <c:ptCount val="1"/>
                <c:pt idx="0">
                  <c:v>National newspapers</c:v>
                </c:pt>
              </c:strCache>
            </c:strRef>
          </c:tx>
          <c:spPr>
            <a:solidFill>
              <a:srgbClr val="66CCFF"/>
            </a:solidFill>
          </c:spPr>
          <c:invertIfNegative val="0"/>
          <c:dLbls>
            <c:dLbl>
              <c:idx val="0"/>
              <c:layout>
                <c:manualLayout>
                  <c:x val="7.8125E-3"/>
                  <c:y val="-4.329005804617150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05F-4C58-A431-C021C7E711A0}"/>
                </c:ext>
                <c:ext xmlns:c15="http://schemas.microsoft.com/office/drawing/2012/chart" uri="{CE6537A1-D6FC-4f65-9D91-7224C49458BB}">
                  <c15:layout/>
                </c:ext>
              </c:extLst>
            </c:dLbl>
            <c:dLbl>
              <c:idx val="1"/>
              <c:delete val="1"/>
              <c:extLst xmlns:c16r2="http://schemas.microsoft.com/office/drawing/2015/06/chart">
                <c:ext xmlns:c16="http://schemas.microsoft.com/office/drawing/2014/chart" uri="{C3380CC4-5D6E-409C-BE32-E72D297353CC}">
                  <c16:uniqueId val="{00000001-105F-4C58-A431-C021C7E711A0}"/>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2-105F-4C58-A431-C021C7E711A0}"/>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3-105F-4C58-A431-C021C7E711A0}"/>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4-105F-4C58-A431-C021C7E711A0}"/>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5-105F-4C58-A431-C021C7E711A0}"/>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06-105F-4C58-A431-C021C7E711A0}"/>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07-105F-4C58-A431-C021C7E711A0}"/>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08-105F-4C58-A431-C021C7E711A0}"/>
                </c:ext>
                <c:ext xmlns:c15="http://schemas.microsoft.com/office/drawing/2012/chart" uri="{CE6537A1-D6FC-4f65-9D91-7224C49458BB}"/>
              </c:extLst>
            </c:dLbl>
            <c:dLbl>
              <c:idx val="9"/>
              <c:delete val="1"/>
              <c:extLst xmlns:c16r2="http://schemas.microsoft.com/office/drawing/2015/06/chart">
                <c:ext xmlns:c16="http://schemas.microsoft.com/office/drawing/2014/chart" uri="{C3380CC4-5D6E-409C-BE32-E72D297353CC}">
                  <c16:uniqueId val="{00000009-105F-4C58-A431-C021C7E711A0}"/>
                </c:ext>
                <c:ext xmlns:c15="http://schemas.microsoft.com/office/drawing/2012/chart" uri="{CE6537A1-D6FC-4f65-9D91-7224C49458BB}"/>
              </c:extLst>
            </c:dLbl>
            <c:dLbl>
              <c:idx val="10"/>
              <c:delete val="1"/>
              <c:extLst xmlns:c16r2="http://schemas.microsoft.com/office/drawing/2015/06/chart">
                <c:ext xmlns:c16="http://schemas.microsoft.com/office/drawing/2014/chart" uri="{C3380CC4-5D6E-409C-BE32-E72D297353CC}">
                  <c16:uniqueId val="{0000000A-105F-4C58-A431-C021C7E711A0}"/>
                </c:ext>
                <c:ext xmlns:c15="http://schemas.microsoft.com/office/drawing/2012/chart" uri="{CE6537A1-D6FC-4f65-9D91-7224C49458BB}"/>
              </c:extLst>
            </c:dLbl>
            <c:dLbl>
              <c:idx val="11"/>
              <c:delete val="1"/>
              <c:extLst xmlns:c16r2="http://schemas.microsoft.com/office/drawing/2015/06/chart">
                <c:ext xmlns:c16="http://schemas.microsoft.com/office/drawing/2014/chart" uri="{C3380CC4-5D6E-409C-BE32-E72D297353CC}">
                  <c16:uniqueId val="{0000000B-105F-4C58-A431-C021C7E711A0}"/>
                </c:ext>
                <c:ext xmlns:c15="http://schemas.microsoft.com/office/drawing/2012/chart" uri="{CE6537A1-D6FC-4f65-9D91-7224C49458BB}"/>
              </c:extLst>
            </c:dLbl>
            <c:dLbl>
              <c:idx val="12"/>
              <c:delete val="1"/>
              <c:extLst xmlns:c16r2="http://schemas.microsoft.com/office/drawing/2015/06/chart">
                <c:ext xmlns:c16="http://schemas.microsoft.com/office/drawing/2014/chart" uri="{C3380CC4-5D6E-409C-BE32-E72D297353CC}">
                  <c16:uniqueId val="{0000000C-105F-4C58-A431-C021C7E711A0}"/>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0D-105F-4C58-A431-C021C7E711A0}"/>
                </c:ext>
                <c:ext xmlns:c15="http://schemas.microsoft.com/office/drawing/2012/chart" uri="{CE6537A1-D6FC-4f65-9D91-7224C49458BB}"/>
              </c:extLst>
            </c:dLbl>
            <c:dLbl>
              <c:idx val="14"/>
              <c:delete val="1"/>
              <c:extLst xmlns:c16r2="http://schemas.microsoft.com/office/drawing/2015/06/chart">
                <c:ext xmlns:c16="http://schemas.microsoft.com/office/drawing/2014/chart" uri="{C3380CC4-5D6E-409C-BE32-E72D297353CC}">
                  <c16:uniqueId val="{0000000E-105F-4C58-A431-C021C7E711A0}"/>
                </c:ext>
                <c:ext xmlns:c15="http://schemas.microsoft.com/office/drawing/2012/chart" uri="{CE6537A1-D6FC-4f65-9D91-7224C49458BB}"/>
              </c:extLst>
            </c:dLbl>
            <c:dLbl>
              <c:idx val="15"/>
              <c:delete val="1"/>
              <c:extLst xmlns:c16r2="http://schemas.microsoft.com/office/drawing/2015/06/chart">
                <c:ext xmlns:c16="http://schemas.microsoft.com/office/drawing/2014/chart" uri="{C3380CC4-5D6E-409C-BE32-E72D297353CC}">
                  <c16:uniqueId val="{0000000F-105F-4C58-A431-C021C7E711A0}"/>
                </c:ex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Sheet1!$B$1:$S$1</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2016(e)</c:v>
                </c:pt>
                <c:pt idx="17">
                  <c:v>2017f</c:v>
                </c:pt>
              </c:strCache>
            </c:strRef>
          </c:cat>
          <c:val>
            <c:numRef>
              <c:f>Sheet1!$B$2:$S$2</c:f>
              <c:numCache>
                <c:formatCode>0.0%</c:formatCode>
                <c:ptCount val="18"/>
                <c:pt idx="0">
                  <c:v>0.14559716237220999</c:v>
                </c:pt>
                <c:pt idx="1">
                  <c:v>0.13620127843228899</c:v>
                </c:pt>
                <c:pt idx="2">
                  <c:v>0.12553804836799001</c:v>
                </c:pt>
                <c:pt idx="3">
                  <c:v>0.119218323743146</c:v>
                </c:pt>
                <c:pt idx="4">
                  <c:v>0.115900936198336</c:v>
                </c:pt>
                <c:pt idx="5">
                  <c:v>0.109262677757304</c:v>
                </c:pt>
                <c:pt idx="6">
                  <c:v>0.108315948464246</c:v>
                </c:pt>
                <c:pt idx="7">
                  <c:v>0.10494193989749501</c:v>
                </c:pt>
                <c:pt idx="8">
                  <c:v>0.101965250402573</c:v>
                </c:pt>
                <c:pt idx="9">
                  <c:v>9.9659839561840893E-2</c:v>
                </c:pt>
                <c:pt idx="10">
                  <c:v>9.8831436863545202E-2</c:v>
                </c:pt>
                <c:pt idx="11">
                  <c:v>8.8975302394833505E-2</c:v>
                </c:pt>
                <c:pt idx="12">
                  <c:v>8.04566049181107E-2</c:v>
                </c:pt>
                <c:pt idx="13">
                  <c:v>7.17568943825376E-2</c:v>
                </c:pt>
                <c:pt idx="14">
                  <c:v>6.1978942203753898E-2</c:v>
                </c:pt>
                <c:pt idx="15">
                  <c:v>5.1262284318513603E-2</c:v>
                </c:pt>
                <c:pt idx="16">
                  <c:v>4.0384860802790599E-2</c:v>
                </c:pt>
                <c:pt idx="17">
                  <c:v>3.2289582486990501E-2</c:v>
                </c:pt>
              </c:numCache>
            </c:numRef>
          </c:val>
          <c:extLst xmlns:c16r2="http://schemas.microsoft.com/office/drawing/2015/06/chart">
            <c:ext xmlns:c16="http://schemas.microsoft.com/office/drawing/2014/chart" uri="{C3380CC4-5D6E-409C-BE32-E72D297353CC}">
              <c16:uniqueId val="{00000000-568E-4FCB-9A2B-C62287E19D10}"/>
            </c:ext>
          </c:extLst>
        </c:ser>
        <c:ser>
          <c:idx val="1"/>
          <c:order val="1"/>
          <c:tx>
            <c:strRef>
              <c:f>Sheet1!$A$3</c:f>
              <c:strCache>
                <c:ptCount val="1"/>
                <c:pt idx="0">
                  <c:v>Other press</c:v>
                </c:pt>
              </c:strCache>
            </c:strRef>
          </c:tx>
          <c:spPr>
            <a:solidFill>
              <a:srgbClr val="1140D2"/>
            </a:solidFill>
          </c:spPr>
          <c:invertIfNegative val="0"/>
          <c:cat>
            <c:strRef>
              <c:f>Sheet1!$B$1:$S$1</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2016(e)</c:v>
                </c:pt>
                <c:pt idx="17">
                  <c:v>2017f</c:v>
                </c:pt>
              </c:strCache>
            </c:strRef>
          </c:cat>
          <c:val>
            <c:numRef>
              <c:f>Sheet1!$B$3:$S$3</c:f>
              <c:numCache>
                <c:formatCode>0.0%</c:formatCode>
                <c:ptCount val="18"/>
                <c:pt idx="0">
                  <c:v>0.362657893540763</c:v>
                </c:pt>
                <c:pt idx="1">
                  <c:v>0.37746739758495201</c:v>
                </c:pt>
                <c:pt idx="2">
                  <c:v>0.36880095154590697</c:v>
                </c:pt>
                <c:pt idx="3">
                  <c:v>0.35956722938045799</c:v>
                </c:pt>
                <c:pt idx="4">
                  <c:v>0.35253952848755199</c:v>
                </c:pt>
                <c:pt idx="5">
                  <c:v>0.33664026475942699</c:v>
                </c:pt>
                <c:pt idx="6">
                  <c:v>0.31741049921660802</c:v>
                </c:pt>
                <c:pt idx="7">
                  <c:v>0.29667599388472199</c:v>
                </c:pt>
                <c:pt idx="8">
                  <c:v>0.26418448046548898</c:v>
                </c:pt>
                <c:pt idx="9">
                  <c:v>0.22636494755574599</c:v>
                </c:pt>
                <c:pt idx="10">
                  <c:v>0.191470394615537</c:v>
                </c:pt>
                <c:pt idx="11">
                  <c:v>0.16317957441384001</c:v>
                </c:pt>
                <c:pt idx="12">
                  <c:v>0.13864608288774699</c:v>
                </c:pt>
                <c:pt idx="13">
                  <c:v>0.121310188560351</c:v>
                </c:pt>
                <c:pt idx="14">
                  <c:v>0.10444683386671701</c:v>
                </c:pt>
                <c:pt idx="15">
                  <c:v>8.9237587623200304E-2</c:v>
                </c:pt>
                <c:pt idx="16">
                  <c:v>7.7204375160946304E-2</c:v>
                </c:pt>
                <c:pt idx="17">
                  <c:v>6.6822715981752406E-2</c:v>
                </c:pt>
              </c:numCache>
            </c:numRef>
          </c:val>
          <c:extLst xmlns:c16r2="http://schemas.microsoft.com/office/drawing/2015/06/chart">
            <c:ext xmlns:c16="http://schemas.microsoft.com/office/drawing/2014/chart" uri="{C3380CC4-5D6E-409C-BE32-E72D297353CC}">
              <c16:uniqueId val="{00000001-568E-4FCB-9A2B-C62287E19D10}"/>
            </c:ext>
          </c:extLst>
        </c:ser>
        <c:ser>
          <c:idx val="2"/>
          <c:order val="2"/>
          <c:tx>
            <c:strRef>
              <c:f>Sheet1!$A$4</c:f>
              <c:strCache>
                <c:ptCount val="1"/>
                <c:pt idx="0">
                  <c:v>Online</c:v>
                </c:pt>
              </c:strCache>
            </c:strRef>
          </c:tx>
          <c:spPr>
            <a:solidFill>
              <a:srgbClr val="81DDDB"/>
            </a:solidFill>
          </c:spPr>
          <c:invertIfNegative val="0"/>
          <c:cat>
            <c:strRef>
              <c:f>Sheet1!$B$1:$S$1</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2016(e)</c:v>
                </c:pt>
                <c:pt idx="17">
                  <c:v>2017f</c:v>
                </c:pt>
              </c:strCache>
            </c:strRef>
          </c:cat>
          <c:val>
            <c:numRef>
              <c:f>Sheet1!$B$4:$S$4</c:f>
              <c:numCache>
                <c:formatCode>0.0%</c:formatCode>
                <c:ptCount val="18"/>
                <c:pt idx="0">
                  <c:v>1.44570036557323E-2</c:v>
                </c:pt>
                <c:pt idx="1">
                  <c:v>1.6154605286975501E-2</c:v>
                </c:pt>
                <c:pt idx="2">
                  <c:v>1.8582219998016701E-2</c:v>
                </c:pt>
                <c:pt idx="3">
                  <c:v>3.7011873941375097E-2</c:v>
                </c:pt>
                <c:pt idx="4">
                  <c:v>5.76765756454546E-2</c:v>
                </c:pt>
                <c:pt idx="5">
                  <c:v>8.9099150396241E-2</c:v>
                </c:pt>
                <c:pt idx="6">
                  <c:v>0.12714604195894699</c:v>
                </c:pt>
                <c:pt idx="7">
                  <c:v>0.16788290357719801</c:v>
                </c:pt>
                <c:pt idx="8">
                  <c:v>0.20539748541094699</c:v>
                </c:pt>
                <c:pt idx="9">
                  <c:v>0.24073841130844501</c:v>
                </c:pt>
                <c:pt idx="10">
                  <c:v>0.25553005798925599</c:v>
                </c:pt>
                <c:pt idx="11">
                  <c:v>0.297084437571426</c:v>
                </c:pt>
                <c:pt idx="12">
                  <c:v>0.33022144049073998</c:v>
                </c:pt>
                <c:pt idx="13">
                  <c:v>0.36368010217669899</c:v>
                </c:pt>
                <c:pt idx="14">
                  <c:v>0.39932615608352701</c:v>
                </c:pt>
                <c:pt idx="15">
                  <c:v>0.42757446640729802</c:v>
                </c:pt>
                <c:pt idx="16">
                  <c:v>0.456646931144573</c:v>
                </c:pt>
                <c:pt idx="17">
                  <c:v>0.47724556872299401</c:v>
                </c:pt>
              </c:numCache>
            </c:numRef>
          </c:val>
          <c:extLst xmlns:c16r2="http://schemas.microsoft.com/office/drawing/2015/06/chart">
            <c:ext xmlns:c16="http://schemas.microsoft.com/office/drawing/2014/chart" uri="{C3380CC4-5D6E-409C-BE32-E72D297353CC}">
              <c16:uniqueId val="{00000002-568E-4FCB-9A2B-C62287E19D10}"/>
            </c:ext>
          </c:extLst>
        </c:ser>
        <c:ser>
          <c:idx val="3"/>
          <c:order val="3"/>
          <c:tx>
            <c:strRef>
              <c:f>Sheet1!$A$5</c:f>
              <c:strCache>
                <c:ptCount val="1"/>
                <c:pt idx="0">
                  <c:v>TV</c:v>
                </c:pt>
              </c:strCache>
            </c:strRef>
          </c:tx>
          <c:spPr>
            <a:solidFill>
              <a:srgbClr val="D7D7D7">
                <a:lumMod val="75000"/>
              </a:srgbClr>
            </a:solidFill>
          </c:spPr>
          <c:invertIfNegative val="0"/>
          <c:cat>
            <c:strRef>
              <c:f>Sheet1!$B$1:$S$1</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2016(e)</c:v>
                </c:pt>
                <c:pt idx="17">
                  <c:v>2017f</c:v>
                </c:pt>
              </c:strCache>
            </c:strRef>
          </c:cat>
          <c:val>
            <c:numRef>
              <c:f>Sheet1!$B$5:$S$5</c:f>
              <c:numCache>
                <c:formatCode>0.0%</c:formatCode>
                <c:ptCount val="18"/>
                <c:pt idx="0">
                  <c:v>0.25533324132544999</c:v>
                </c:pt>
                <c:pt idx="1">
                  <c:v>0.232786970473533</c:v>
                </c:pt>
                <c:pt idx="2">
                  <c:v>0.24003613881089</c:v>
                </c:pt>
                <c:pt idx="3">
                  <c:v>0.23332684291881001</c:v>
                </c:pt>
                <c:pt idx="4">
                  <c:v>0.232165842312303</c:v>
                </c:pt>
                <c:pt idx="5">
                  <c:v>0.234150638545703</c:v>
                </c:pt>
                <c:pt idx="6">
                  <c:v>0.22112854353941999</c:v>
                </c:pt>
                <c:pt idx="7">
                  <c:v>0.217982642238846</c:v>
                </c:pt>
                <c:pt idx="8">
                  <c:v>0.22016589716941601</c:v>
                </c:pt>
                <c:pt idx="9">
                  <c:v>0.22868176959737599</c:v>
                </c:pt>
                <c:pt idx="10">
                  <c:v>0.24716940761787701</c:v>
                </c:pt>
                <c:pt idx="11">
                  <c:v>0.24498541986682901</c:v>
                </c:pt>
                <c:pt idx="12">
                  <c:v>0.23984296914455799</c:v>
                </c:pt>
                <c:pt idx="13">
                  <c:v>0.24053447412201601</c:v>
                </c:pt>
                <c:pt idx="14">
                  <c:v>0.23936657931408301</c:v>
                </c:pt>
                <c:pt idx="15">
                  <c:v>0.24388389068853</c:v>
                </c:pt>
                <c:pt idx="16">
                  <c:v>0.24451815488768</c:v>
                </c:pt>
                <c:pt idx="17">
                  <c:v>0.24638704785791299</c:v>
                </c:pt>
              </c:numCache>
            </c:numRef>
          </c:val>
          <c:extLst xmlns:c16r2="http://schemas.microsoft.com/office/drawing/2015/06/chart">
            <c:ext xmlns:c16="http://schemas.microsoft.com/office/drawing/2014/chart" uri="{C3380CC4-5D6E-409C-BE32-E72D297353CC}">
              <c16:uniqueId val="{00000003-568E-4FCB-9A2B-C62287E19D10}"/>
            </c:ext>
          </c:extLst>
        </c:ser>
        <c:ser>
          <c:idx val="4"/>
          <c:order val="4"/>
          <c:tx>
            <c:strRef>
              <c:f>Sheet1!$A$6</c:f>
              <c:strCache>
                <c:ptCount val="1"/>
                <c:pt idx="0">
                  <c:v>Other media</c:v>
                </c:pt>
              </c:strCache>
            </c:strRef>
          </c:tx>
          <c:spPr>
            <a:solidFill>
              <a:srgbClr val="D7D7D7">
                <a:lumMod val="50000"/>
              </a:srgbClr>
            </a:solidFill>
          </c:spPr>
          <c:invertIfNegative val="0"/>
          <c:cat>
            <c:strRef>
              <c:f>Sheet1!$B$1:$S$1</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2016(e)</c:v>
                </c:pt>
                <c:pt idx="17">
                  <c:v>2017f</c:v>
                </c:pt>
              </c:strCache>
            </c:strRef>
          </c:cat>
          <c:val>
            <c:numRef>
              <c:f>Sheet1!$B$6:$S$6</c:f>
              <c:numCache>
                <c:formatCode>0.0%</c:formatCode>
                <c:ptCount val="18"/>
                <c:pt idx="0">
                  <c:v>0.221954699105845</c:v>
                </c:pt>
                <c:pt idx="1">
                  <c:v>0.23738974822225101</c:v>
                </c:pt>
                <c:pt idx="2">
                  <c:v>0.247042641277196</c:v>
                </c:pt>
                <c:pt idx="3">
                  <c:v>0.25087573001621</c:v>
                </c:pt>
                <c:pt idx="4">
                  <c:v>0.24171711735635401</c:v>
                </c:pt>
                <c:pt idx="5">
                  <c:v>0.23084726854132401</c:v>
                </c:pt>
                <c:pt idx="6">
                  <c:v>0.225998966820778</c:v>
                </c:pt>
                <c:pt idx="7">
                  <c:v>0.21251652040173899</c:v>
                </c:pt>
                <c:pt idx="8">
                  <c:v>0.20828688655157501</c:v>
                </c:pt>
                <c:pt idx="9">
                  <c:v>0.204555031976592</c:v>
                </c:pt>
                <c:pt idx="10">
                  <c:v>0.206998702913784</c:v>
                </c:pt>
                <c:pt idx="11">
                  <c:v>0.20577526575307201</c:v>
                </c:pt>
                <c:pt idx="12">
                  <c:v>0.21083290255884499</c:v>
                </c:pt>
                <c:pt idx="13">
                  <c:v>0.20271834075839601</c:v>
                </c:pt>
                <c:pt idx="14">
                  <c:v>0.194881488531919</c:v>
                </c:pt>
                <c:pt idx="15">
                  <c:v>0.188041770962458</c:v>
                </c:pt>
                <c:pt idx="16">
                  <c:v>0.18124567800401001</c:v>
                </c:pt>
                <c:pt idx="17">
                  <c:v>0.17725508495035</c:v>
                </c:pt>
              </c:numCache>
            </c:numRef>
          </c:val>
          <c:extLst xmlns:c16r2="http://schemas.microsoft.com/office/drawing/2015/06/chart">
            <c:ext xmlns:c16="http://schemas.microsoft.com/office/drawing/2014/chart" uri="{C3380CC4-5D6E-409C-BE32-E72D297353CC}">
              <c16:uniqueId val="{00000004-568E-4FCB-9A2B-C62287E19D10}"/>
            </c:ext>
          </c:extLst>
        </c:ser>
        <c:dLbls>
          <c:showLegendKey val="0"/>
          <c:showVal val="0"/>
          <c:showCatName val="0"/>
          <c:showSerName val="0"/>
          <c:showPercent val="0"/>
          <c:showBubbleSize val="0"/>
        </c:dLbls>
        <c:gapWidth val="150"/>
        <c:overlap val="100"/>
        <c:axId val="96639616"/>
        <c:axId val="96543104"/>
      </c:barChart>
      <c:catAx>
        <c:axId val="96639616"/>
        <c:scaling>
          <c:orientation val="minMax"/>
        </c:scaling>
        <c:delete val="0"/>
        <c:axPos val="b"/>
        <c:numFmt formatCode="General" sourceLinked="0"/>
        <c:majorTickMark val="out"/>
        <c:minorTickMark val="none"/>
        <c:tickLblPos val="nextTo"/>
        <c:spPr>
          <a:ln>
            <a:solidFill>
              <a:sysClr val="windowText" lastClr="000000"/>
            </a:solidFill>
          </a:ln>
        </c:spPr>
        <c:crossAx val="96543104"/>
        <c:crosses val="autoZero"/>
        <c:auto val="1"/>
        <c:lblAlgn val="ctr"/>
        <c:lblOffset val="100"/>
        <c:noMultiLvlLbl val="0"/>
      </c:catAx>
      <c:valAx>
        <c:axId val="96543104"/>
        <c:scaling>
          <c:orientation val="minMax"/>
          <c:max val="1"/>
        </c:scaling>
        <c:delete val="0"/>
        <c:axPos val="l"/>
        <c:majorGridlines>
          <c:spPr>
            <a:ln>
              <a:solidFill>
                <a:schemeClr val="bg1"/>
              </a:solidFill>
            </a:ln>
          </c:spPr>
        </c:majorGridlines>
        <c:numFmt formatCode="0%" sourceLinked="0"/>
        <c:majorTickMark val="out"/>
        <c:minorTickMark val="none"/>
        <c:tickLblPos val="nextTo"/>
        <c:spPr>
          <a:ln>
            <a:solidFill>
              <a:sysClr val="windowText" lastClr="000000"/>
            </a:solidFill>
          </a:ln>
        </c:spPr>
        <c:crossAx val="96639616"/>
        <c:crosses val="autoZero"/>
        <c:crossBetween val="between"/>
      </c:valAx>
    </c:plotArea>
    <c:legend>
      <c:legendPos val="b"/>
      <c:layout>
        <c:manualLayout>
          <c:xMode val="edge"/>
          <c:yMode val="edge"/>
          <c:x val="5.2083333333333296E-3"/>
          <c:y val="0.94661347329770396"/>
          <c:w val="0.474716822506562"/>
          <c:h val="4.6648574383834997E-2"/>
        </c:manualLayout>
      </c:layout>
      <c:overlay val="0"/>
      <c:txPr>
        <a:bodyPr/>
        <a:lstStyle/>
        <a:p>
          <a:pPr>
            <a:defRPr>
              <a:solidFill>
                <a:schemeClr val="tx1"/>
              </a:solidFill>
            </a:defRPr>
          </a:pPr>
          <a:endParaRPr lang="en-US"/>
        </a:p>
      </c:txPr>
    </c:legend>
    <c:plotVisOnly val="1"/>
    <c:dispBlanksAs val="gap"/>
    <c:showDLblsOverMax val="0"/>
  </c:chart>
  <c:spPr>
    <a:blipFill rotWithShape="1">
      <a:blip xmlns:r="http://schemas.openxmlformats.org/officeDocument/2006/relationships" r:embed="rId2"/>
      <a:tile tx="0" ty="0" sx="100000" sy="100000" flip="none" algn="tl"/>
    </a:blipFill>
    <a:ln w="25400">
      <a:solidFill>
        <a:schemeClr val="bg1"/>
      </a:solidFill>
    </a:ln>
  </c:spPr>
  <c:txPr>
    <a:bodyPr/>
    <a:lstStyle/>
    <a:p>
      <a:pPr>
        <a:defRPr sz="1200"/>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150435273289602E-2"/>
          <c:y val="0.13408039107764599"/>
          <c:w val="0.89357716267986698"/>
          <c:h val="0.71186816041262702"/>
        </c:manualLayout>
      </c:layout>
      <c:barChart>
        <c:barDir val="col"/>
        <c:grouping val="percentStacked"/>
        <c:varyColors val="0"/>
        <c:ser>
          <c:idx val="0"/>
          <c:order val="0"/>
          <c:tx>
            <c:strRef>
              <c:f>Sheet1!$A$12</c:f>
              <c:strCache>
                <c:ptCount val="1"/>
                <c:pt idx="0">
                  <c:v>National newspapers</c:v>
                </c:pt>
              </c:strCache>
            </c:strRef>
          </c:tx>
          <c:spPr>
            <a:solidFill>
              <a:schemeClr val="accent1"/>
            </a:solidFill>
            <a:ln>
              <a:noFill/>
            </a:ln>
            <a:effectLst/>
          </c:spPr>
          <c:invertIfNegative val="0"/>
          <c:cat>
            <c:strRef>
              <c:f>Sheet1!$B$10:$I$10</c:f>
              <c:strCache>
                <c:ptCount val="8"/>
                <c:pt idx="0">
                  <c:v>2009</c:v>
                </c:pt>
                <c:pt idx="1">
                  <c:v>2010</c:v>
                </c:pt>
                <c:pt idx="2">
                  <c:v>2011</c:v>
                </c:pt>
                <c:pt idx="3">
                  <c:v>2012</c:v>
                </c:pt>
                <c:pt idx="4">
                  <c:v>2013</c:v>
                </c:pt>
                <c:pt idx="5">
                  <c:v>2014</c:v>
                </c:pt>
                <c:pt idx="6">
                  <c:v>2015</c:v>
                </c:pt>
                <c:pt idx="7">
                  <c:v>2016f</c:v>
                </c:pt>
              </c:strCache>
            </c:strRef>
          </c:cat>
          <c:val>
            <c:numRef>
              <c:f>Sheet1!$B$12:$I$12</c:f>
              <c:numCache>
                <c:formatCode>General</c:formatCode>
                <c:ptCount val="8"/>
                <c:pt idx="2" formatCode="0%">
                  <c:v>7.0000000000000007E-2</c:v>
                </c:pt>
                <c:pt idx="3" formatCode="0%">
                  <c:v>0.08</c:v>
                </c:pt>
                <c:pt idx="4" formatCode="0%">
                  <c:v>0.08</c:v>
                </c:pt>
                <c:pt idx="5" formatCode="0%">
                  <c:v>7.0000000000000007E-2</c:v>
                </c:pt>
                <c:pt idx="6" formatCode="0%">
                  <c:v>0.06</c:v>
                </c:pt>
                <c:pt idx="7" formatCode="0%">
                  <c:v>0.05</c:v>
                </c:pt>
              </c:numCache>
            </c:numRef>
          </c:val>
          <c:extLst xmlns:c16r2="http://schemas.microsoft.com/office/drawing/2015/06/chart">
            <c:ext xmlns:c16="http://schemas.microsoft.com/office/drawing/2014/chart" uri="{C3380CC4-5D6E-409C-BE32-E72D297353CC}">
              <c16:uniqueId val="{00000000-E610-41B6-BF1A-B93F90CFE83D}"/>
            </c:ext>
          </c:extLst>
        </c:ser>
        <c:ser>
          <c:idx val="1"/>
          <c:order val="1"/>
          <c:tx>
            <c:strRef>
              <c:f>Sheet1!$A$11</c:f>
              <c:strCache>
                <c:ptCount val="1"/>
                <c:pt idx="0">
                  <c:v>Content publishers</c:v>
                </c:pt>
              </c:strCache>
            </c:strRef>
          </c:tx>
          <c:spPr>
            <a:solidFill>
              <a:schemeClr val="accent2"/>
            </a:solidFill>
            <a:ln>
              <a:noFill/>
            </a:ln>
            <a:effectLst/>
          </c:spPr>
          <c:invertIfNegative val="0"/>
          <c:cat>
            <c:strRef>
              <c:f>Sheet1!$B$10:$I$10</c:f>
              <c:strCache>
                <c:ptCount val="8"/>
                <c:pt idx="0">
                  <c:v>2009</c:v>
                </c:pt>
                <c:pt idx="1">
                  <c:v>2010</c:v>
                </c:pt>
                <c:pt idx="2">
                  <c:v>2011</c:v>
                </c:pt>
                <c:pt idx="3">
                  <c:v>2012</c:v>
                </c:pt>
                <c:pt idx="4">
                  <c:v>2013</c:v>
                </c:pt>
                <c:pt idx="5">
                  <c:v>2014</c:v>
                </c:pt>
                <c:pt idx="6">
                  <c:v>2015</c:v>
                </c:pt>
                <c:pt idx="7">
                  <c:v>2016f</c:v>
                </c:pt>
              </c:strCache>
            </c:strRef>
          </c:cat>
          <c:val>
            <c:numRef>
              <c:f>Sheet1!$B$11:$I$11</c:f>
              <c:numCache>
                <c:formatCode>0%</c:formatCode>
                <c:ptCount val="8"/>
                <c:pt idx="0">
                  <c:v>0.84848484848484895</c:v>
                </c:pt>
                <c:pt idx="1">
                  <c:v>0.77740303541315403</c:v>
                </c:pt>
                <c:pt idx="2">
                  <c:v>0.60315716272600794</c:v>
                </c:pt>
                <c:pt idx="3">
                  <c:v>0.51</c:v>
                </c:pt>
                <c:pt idx="4">
                  <c:v>0.43</c:v>
                </c:pt>
                <c:pt idx="5">
                  <c:v>0.39</c:v>
                </c:pt>
                <c:pt idx="6">
                  <c:v>0.37</c:v>
                </c:pt>
                <c:pt idx="7">
                  <c:v>0.36</c:v>
                </c:pt>
              </c:numCache>
            </c:numRef>
          </c:val>
          <c:extLst xmlns:c16r2="http://schemas.microsoft.com/office/drawing/2015/06/chart">
            <c:ext xmlns:c16="http://schemas.microsoft.com/office/drawing/2014/chart" uri="{C3380CC4-5D6E-409C-BE32-E72D297353CC}">
              <c16:uniqueId val="{00000001-E610-41B6-BF1A-B93F90CFE83D}"/>
            </c:ext>
          </c:extLst>
        </c:ser>
        <c:ser>
          <c:idx val="2"/>
          <c:order val="2"/>
          <c:tx>
            <c:strRef>
              <c:f>Sheet1!$A$13</c:f>
              <c:strCache>
                <c:ptCount val="1"/>
                <c:pt idx="0">
                  <c:v>Social media</c:v>
                </c:pt>
              </c:strCache>
            </c:strRef>
          </c:tx>
          <c:spPr>
            <a:solidFill>
              <a:schemeClr val="accent3"/>
            </a:solidFill>
            <a:ln>
              <a:noFill/>
            </a:ln>
            <a:effectLst/>
          </c:spPr>
          <c:invertIfNegative val="0"/>
          <c:cat>
            <c:strRef>
              <c:f>Sheet1!$B$10:$I$10</c:f>
              <c:strCache>
                <c:ptCount val="8"/>
                <c:pt idx="0">
                  <c:v>2009</c:v>
                </c:pt>
                <c:pt idx="1">
                  <c:v>2010</c:v>
                </c:pt>
                <c:pt idx="2">
                  <c:v>2011</c:v>
                </c:pt>
                <c:pt idx="3">
                  <c:v>2012</c:v>
                </c:pt>
                <c:pt idx="4">
                  <c:v>2013</c:v>
                </c:pt>
                <c:pt idx="5">
                  <c:v>2014</c:v>
                </c:pt>
                <c:pt idx="6">
                  <c:v>2015</c:v>
                </c:pt>
                <c:pt idx="7">
                  <c:v>2016f</c:v>
                </c:pt>
              </c:strCache>
            </c:strRef>
          </c:cat>
          <c:val>
            <c:numRef>
              <c:f>Sheet1!$B$13:$I$13</c:f>
              <c:numCache>
                <c:formatCode>0%</c:formatCode>
                <c:ptCount val="8"/>
                <c:pt idx="0">
                  <c:v>0.15151515151515199</c:v>
                </c:pt>
                <c:pt idx="1">
                  <c:v>0.222596964586847</c:v>
                </c:pt>
                <c:pt idx="2">
                  <c:v>0.32684283727399199</c:v>
                </c:pt>
                <c:pt idx="3">
                  <c:v>0.41613316261203598</c:v>
                </c:pt>
                <c:pt idx="4">
                  <c:v>0.49112426035502998</c:v>
                </c:pt>
                <c:pt idx="5">
                  <c:v>0.53982300884955803</c:v>
                </c:pt>
                <c:pt idx="6">
                  <c:v>0.57336108220603499</c:v>
                </c:pt>
                <c:pt idx="7">
                  <c:v>0.59448818897637801</c:v>
                </c:pt>
              </c:numCache>
            </c:numRef>
          </c:val>
          <c:extLst xmlns:c16r2="http://schemas.microsoft.com/office/drawing/2015/06/chart">
            <c:ext xmlns:c16="http://schemas.microsoft.com/office/drawing/2014/chart" uri="{C3380CC4-5D6E-409C-BE32-E72D297353CC}">
              <c16:uniqueId val="{00000002-E610-41B6-BF1A-B93F90CFE83D}"/>
            </c:ext>
          </c:extLst>
        </c:ser>
        <c:dLbls>
          <c:showLegendKey val="0"/>
          <c:showVal val="0"/>
          <c:showCatName val="0"/>
          <c:showSerName val="0"/>
          <c:showPercent val="0"/>
          <c:showBubbleSize val="0"/>
        </c:dLbls>
        <c:gapWidth val="102"/>
        <c:overlap val="100"/>
        <c:axId val="96701056"/>
        <c:axId val="96702848"/>
      </c:barChart>
      <c:catAx>
        <c:axId val="96701056"/>
        <c:scaling>
          <c:orientation val="minMax"/>
        </c:scaling>
        <c:delete val="0"/>
        <c:axPos val="b"/>
        <c:numFmt formatCode="General" sourceLinked="1"/>
        <c:majorTickMark val="out"/>
        <c:minorTickMark val="none"/>
        <c:tickLblPos val="nextTo"/>
        <c:spPr>
          <a:noFill/>
          <a:ln w="9525" cap="flat" cmpd="sng" algn="ctr">
            <a:solidFill>
              <a:srgbClr val="D7D7D7">
                <a:lumMod val="90000"/>
              </a:srgb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96702848"/>
        <c:crosses val="autoZero"/>
        <c:auto val="1"/>
        <c:lblAlgn val="ctr"/>
        <c:lblOffset val="100"/>
        <c:noMultiLvlLbl val="0"/>
      </c:catAx>
      <c:valAx>
        <c:axId val="96702848"/>
        <c:scaling>
          <c:orientation val="minMax"/>
        </c:scaling>
        <c:delete val="0"/>
        <c:axPos val="l"/>
        <c:numFmt formatCode="0%" sourceLinked="1"/>
        <c:majorTickMark val="out"/>
        <c:minorTickMark val="none"/>
        <c:tickLblPos val="nextTo"/>
        <c:spPr>
          <a:noFill/>
          <a:ln>
            <a:solidFill>
              <a:srgbClr val="D7D7D7">
                <a:lumMod val="90000"/>
              </a:srgb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96701056"/>
        <c:crosses val="autoZero"/>
        <c:crossBetween val="between"/>
      </c:valAx>
      <c:spPr>
        <a:noFill/>
        <a:ln>
          <a:solidFill>
            <a:schemeClr val="bg1"/>
          </a:solidFill>
        </a:ln>
        <a:effectLst/>
      </c:spPr>
    </c:plotArea>
    <c:legend>
      <c:legendPos val="b"/>
      <c:layout>
        <c:manualLayout>
          <c:xMode val="edge"/>
          <c:yMode val="edge"/>
          <c:x val="1.10839120633865E-3"/>
          <c:y val="0.89686079012850595"/>
          <c:w val="0.51207180576973899"/>
          <c:h val="0.10313920987149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sz="1200" b="0">
          <a:latin typeface="Corbel" panose="020B0503020204020204" pitchFamily="34" charset="0"/>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5432250656168"/>
          <c:y val="0.12701403452325999"/>
          <c:w val="0.84071358267716501"/>
          <c:h val="0.65601802140550702"/>
        </c:manualLayout>
      </c:layout>
      <c:barChart>
        <c:barDir val="col"/>
        <c:grouping val="stacked"/>
        <c:varyColors val="0"/>
        <c:ser>
          <c:idx val="0"/>
          <c:order val="0"/>
          <c:tx>
            <c:strRef>
              <c:f>'Display and direct response'!$A$14</c:f>
              <c:strCache>
                <c:ptCount val="1"/>
                <c:pt idx="0">
                  <c:v>Analogue</c:v>
                </c:pt>
              </c:strCache>
            </c:strRef>
          </c:tx>
          <c:spPr>
            <a:solidFill>
              <a:srgbClr val="81DDDB"/>
            </a:solidFill>
            <a:ln>
              <a:noFill/>
            </a:ln>
          </c:spPr>
          <c:invertIfNegative val="0"/>
          <c:cat>
            <c:numRef>
              <c:f>'Display and direct response'!$B$13:$C$13</c:f>
              <c:numCache>
                <c:formatCode>General</c:formatCode>
                <c:ptCount val="2"/>
                <c:pt idx="0">
                  <c:v>2000</c:v>
                </c:pt>
                <c:pt idx="1">
                  <c:v>2015</c:v>
                </c:pt>
              </c:numCache>
            </c:numRef>
          </c:cat>
          <c:val>
            <c:numRef>
              <c:f>'Display and direct response'!$B$14:$C$14</c:f>
              <c:numCache>
                <c:formatCode>General</c:formatCode>
                <c:ptCount val="2"/>
                <c:pt idx="0">
                  <c:v>9300</c:v>
                </c:pt>
                <c:pt idx="1">
                  <c:v>8170</c:v>
                </c:pt>
              </c:numCache>
            </c:numRef>
          </c:val>
          <c:extLst xmlns:c16r2="http://schemas.microsoft.com/office/drawing/2015/06/chart">
            <c:ext xmlns:c16="http://schemas.microsoft.com/office/drawing/2014/chart" uri="{C3380CC4-5D6E-409C-BE32-E72D297353CC}">
              <c16:uniqueId val="{00000000-58E0-4849-834F-F08EC99887D3}"/>
            </c:ext>
          </c:extLst>
        </c:ser>
        <c:ser>
          <c:idx val="1"/>
          <c:order val="1"/>
          <c:tx>
            <c:strRef>
              <c:f>'Display and direct response'!$A$15</c:f>
              <c:strCache>
                <c:ptCount val="1"/>
                <c:pt idx="0">
                  <c:v>Digital</c:v>
                </c:pt>
              </c:strCache>
            </c:strRef>
          </c:tx>
          <c:spPr>
            <a:solidFill>
              <a:srgbClr val="0045D0"/>
            </a:solidFill>
            <a:ln>
              <a:noFill/>
            </a:ln>
          </c:spPr>
          <c:invertIfNegative val="0"/>
          <c:cat>
            <c:numRef>
              <c:f>'Display and direct response'!$B$13:$C$13</c:f>
              <c:numCache>
                <c:formatCode>General</c:formatCode>
                <c:ptCount val="2"/>
                <c:pt idx="0">
                  <c:v>2000</c:v>
                </c:pt>
                <c:pt idx="1">
                  <c:v>2015</c:v>
                </c:pt>
              </c:numCache>
            </c:numRef>
          </c:cat>
          <c:val>
            <c:numRef>
              <c:f>'Display and direct response'!$B$15:$C$15</c:f>
              <c:numCache>
                <c:formatCode>General</c:formatCode>
                <c:ptCount val="2"/>
                <c:pt idx="0">
                  <c:v>90</c:v>
                </c:pt>
                <c:pt idx="1">
                  <c:v>2050</c:v>
                </c:pt>
              </c:numCache>
            </c:numRef>
          </c:val>
          <c:extLst xmlns:c16r2="http://schemas.microsoft.com/office/drawing/2015/06/chart">
            <c:ext xmlns:c16="http://schemas.microsoft.com/office/drawing/2014/chart" uri="{C3380CC4-5D6E-409C-BE32-E72D297353CC}">
              <c16:uniqueId val="{00000001-58E0-4849-834F-F08EC99887D3}"/>
            </c:ext>
          </c:extLst>
        </c:ser>
        <c:dLbls>
          <c:showLegendKey val="0"/>
          <c:showVal val="0"/>
          <c:showCatName val="0"/>
          <c:showSerName val="0"/>
          <c:showPercent val="0"/>
          <c:showBubbleSize val="0"/>
        </c:dLbls>
        <c:gapWidth val="150"/>
        <c:overlap val="100"/>
        <c:axId val="95974528"/>
        <c:axId val="95976064"/>
      </c:barChart>
      <c:catAx>
        <c:axId val="95974528"/>
        <c:scaling>
          <c:orientation val="minMax"/>
        </c:scaling>
        <c:delete val="0"/>
        <c:axPos val="b"/>
        <c:numFmt formatCode="General" sourceLinked="1"/>
        <c:majorTickMark val="out"/>
        <c:minorTickMark val="none"/>
        <c:tickLblPos val="nextTo"/>
        <c:spPr>
          <a:ln>
            <a:solidFill>
              <a:schemeClr val="tx1"/>
            </a:solidFill>
          </a:ln>
        </c:spPr>
        <c:crossAx val="95976064"/>
        <c:crosses val="autoZero"/>
        <c:auto val="1"/>
        <c:lblAlgn val="ctr"/>
        <c:lblOffset val="100"/>
        <c:noMultiLvlLbl val="0"/>
      </c:catAx>
      <c:valAx>
        <c:axId val="95976064"/>
        <c:scaling>
          <c:orientation val="minMax"/>
        </c:scaling>
        <c:delete val="0"/>
        <c:axPos val="l"/>
        <c:numFmt formatCode="#,##0" sourceLinked="0"/>
        <c:majorTickMark val="out"/>
        <c:minorTickMark val="none"/>
        <c:tickLblPos val="nextTo"/>
        <c:spPr>
          <a:ln>
            <a:solidFill>
              <a:schemeClr val="tx1"/>
            </a:solidFill>
          </a:ln>
        </c:spPr>
        <c:crossAx val="95974528"/>
        <c:crosses val="autoZero"/>
        <c:crossBetween val="between"/>
      </c:valAx>
    </c:plotArea>
    <c:legend>
      <c:legendPos val="b"/>
      <c:layout>
        <c:manualLayout>
          <c:xMode val="edge"/>
          <c:yMode val="edge"/>
          <c:x val="0.13267598259500901"/>
          <c:y val="0.86190722618238602"/>
          <c:w val="0.74074924546552101"/>
          <c:h val="6.9225562175593405E-2"/>
        </c:manualLayout>
      </c:layout>
      <c:overlay val="0"/>
    </c:legend>
    <c:plotVisOnly val="1"/>
    <c:dispBlanksAs val="gap"/>
    <c:showDLblsOverMax val="0"/>
  </c:chart>
  <c:txPr>
    <a:bodyPr/>
    <a:lstStyle/>
    <a:p>
      <a:pPr>
        <a:defRPr sz="16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42911528770441"/>
          <c:y val="0.11038961038961"/>
          <c:w val="0.82322327726466005"/>
          <c:h val="0.67377243953777699"/>
        </c:manualLayout>
      </c:layout>
      <c:barChart>
        <c:barDir val="col"/>
        <c:grouping val="stacked"/>
        <c:varyColors val="0"/>
        <c:ser>
          <c:idx val="0"/>
          <c:order val="0"/>
          <c:tx>
            <c:strRef>
              <c:f>'Display and direct response'!$A$18</c:f>
              <c:strCache>
                <c:ptCount val="1"/>
                <c:pt idx="0">
                  <c:v>Analogue</c:v>
                </c:pt>
              </c:strCache>
            </c:strRef>
          </c:tx>
          <c:spPr>
            <a:solidFill>
              <a:srgbClr val="81DDDB"/>
            </a:solidFill>
            <a:ln>
              <a:noFill/>
            </a:ln>
          </c:spPr>
          <c:invertIfNegative val="0"/>
          <c:cat>
            <c:numRef>
              <c:f>'Display and direct response'!$B$17:$C$17</c:f>
              <c:numCache>
                <c:formatCode>General</c:formatCode>
                <c:ptCount val="2"/>
                <c:pt idx="0">
                  <c:v>2000</c:v>
                </c:pt>
                <c:pt idx="1">
                  <c:v>2015</c:v>
                </c:pt>
              </c:numCache>
            </c:numRef>
          </c:cat>
          <c:val>
            <c:numRef>
              <c:f>'Display and direct response'!$B$18:$C$18</c:f>
              <c:numCache>
                <c:formatCode>General</c:formatCode>
                <c:ptCount val="2"/>
                <c:pt idx="0">
                  <c:v>5000</c:v>
                </c:pt>
                <c:pt idx="1">
                  <c:v>2580</c:v>
                </c:pt>
              </c:numCache>
            </c:numRef>
          </c:val>
          <c:extLst xmlns:c16r2="http://schemas.microsoft.com/office/drawing/2015/06/chart">
            <c:ext xmlns:c16="http://schemas.microsoft.com/office/drawing/2014/chart" uri="{C3380CC4-5D6E-409C-BE32-E72D297353CC}">
              <c16:uniqueId val="{00000000-C1A3-4136-987A-831E594227A6}"/>
            </c:ext>
          </c:extLst>
        </c:ser>
        <c:ser>
          <c:idx val="1"/>
          <c:order val="1"/>
          <c:tx>
            <c:strRef>
              <c:f>'Display and direct response'!$A$19</c:f>
              <c:strCache>
                <c:ptCount val="1"/>
                <c:pt idx="0">
                  <c:v>Digital</c:v>
                </c:pt>
              </c:strCache>
            </c:strRef>
          </c:tx>
          <c:spPr>
            <a:solidFill>
              <a:srgbClr val="0045D0"/>
            </a:solidFill>
            <a:ln>
              <a:noFill/>
            </a:ln>
          </c:spPr>
          <c:invertIfNegative val="0"/>
          <c:cat>
            <c:numRef>
              <c:f>'Display and direct response'!$B$17:$C$17</c:f>
              <c:numCache>
                <c:formatCode>General</c:formatCode>
                <c:ptCount val="2"/>
                <c:pt idx="0">
                  <c:v>2000</c:v>
                </c:pt>
                <c:pt idx="1">
                  <c:v>2015</c:v>
                </c:pt>
              </c:numCache>
            </c:numRef>
          </c:cat>
          <c:val>
            <c:numRef>
              <c:f>'Display and direct response'!$B$19:$C$19</c:f>
              <c:numCache>
                <c:formatCode>General</c:formatCode>
                <c:ptCount val="2"/>
                <c:pt idx="0">
                  <c:v>140</c:v>
                </c:pt>
                <c:pt idx="1">
                  <c:v>5800</c:v>
                </c:pt>
              </c:numCache>
            </c:numRef>
          </c:val>
          <c:extLst xmlns:c16r2="http://schemas.microsoft.com/office/drawing/2015/06/chart">
            <c:ext xmlns:c16="http://schemas.microsoft.com/office/drawing/2014/chart" uri="{C3380CC4-5D6E-409C-BE32-E72D297353CC}">
              <c16:uniqueId val="{00000001-C1A3-4136-987A-831E594227A6}"/>
            </c:ext>
          </c:extLst>
        </c:ser>
        <c:dLbls>
          <c:showLegendKey val="0"/>
          <c:showVal val="0"/>
          <c:showCatName val="0"/>
          <c:showSerName val="0"/>
          <c:showPercent val="0"/>
          <c:showBubbleSize val="0"/>
        </c:dLbls>
        <c:gapWidth val="150"/>
        <c:overlap val="100"/>
        <c:axId val="96077312"/>
        <c:axId val="96078848"/>
      </c:barChart>
      <c:catAx>
        <c:axId val="96077312"/>
        <c:scaling>
          <c:orientation val="minMax"/>
        </c:scaling>
        <c:delete val="0"/>
        <c:axPos val="b"/>
        <c:numFmt formatCode="General" sourceLinked="1"/>
        <c:majorTickMark val="out"/>
        <c:minorTickMark val="none"/>
        <c:tickLblPos val="nextTo"/>
        <c:spPr>
          <a:ln>
            <a:solidFill>
              <a:schemeClr val="tx1"/>
            </a:solidFill>
          </a:ln>
        </c:spPr>
        <c:crossAx val="96078848"/>
        <c:crosses val="autoZero"/>
        <c:auto val="1"/>
        <c:lblAlgn val="ctr"/>
        <c:lblOffset val="100"/>
        <c:noMultiLvlLbl val="0"/>
      </c:catAx>
      <c:valAx>
        <c:axId val="96078848"/>
        <c:scaling>
          <c:orientation val="minMax"/>
          <c:max val="12000"/>
        </c:scaling>
        <c:delete val="0"/>
        <c:axPos val="l"/>
        <c:numFmt formatCode="#,##0" sourceLinked="0"/>
        <c:majorTickMark val="out"/>
        <c:minorTickMark val="none"/>
        <c:tickLblPos val="nextTo"/>
        <c:spPr>
          <a:ln>
            <a:solidFill>
              <a:schemeClr val="tx1"/>
            </a:solidFill>
          </a:ln>
        </c:spPr>
        <c:crossAx val="96077312"/>
        <c:crosses val="autoZero"/>
        <c:crossBetween val="between"/>
      </c:valAx>
    </c:plotArea>
    <c:legend>
      <c:legendPos val="b"/>
      <c:layout>
        <c:manualLayout>
          <c:xMode val="edge"/>
          <c:yMode val="edge"/>
          <c:x val="0.127514534157011"/>
          <c:y val="0.85738248159006802"/>
          <c:w val="0.73058103023055498"/>
          <c:h val="6.9225562175593405E-2"/>
        </c:manualLayout>
      </c:layout>
      <c:overlay val="0"/>
    </c:legend>
    <c:plotVisOnly val="1"/>
    <c:dispBlanksAs val="gap"/>
    <c:showDLblsOverMax val="0"/>
  </c:chart>
  <c:txPr>
    <a:bodyPr/>
    <a:lstStyle/>
    <a:p>
      <a:pPr>
        <a:defRPr sz="1600"/>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630132651950898E-2"/>
          <c:y val="0.13408039107764599"/>
          <c:w val="0.91441734314865597"/>
          <c:h val="0.65818050756285396"/>
        </c:manualLayout>
      </c:layout>
      <c:doughnutChart>
        <c:varyColors val="1"/>
        <c:ser>
          <c:idx val="1"/>
          <c:order val="0"/>
          <c:tx>
            <c:strRef>
              <c:f>Sheet1!$H$27</c:f>
              <c:strCache>
                <c:ptCount val="1"/>
                <c:pt idx="0">
                  <c:v>2016e</c:v>
                </c:pt>
              </c:strCache>
            </c:strRef>
          </c:tx>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929E-4E4D-A3E9-559686A53384}"/>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929E-4E4D-A3E9-559686A53384}"/>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929E-4E4D-A3E9-559686A53384}"/>
              </c:ext>
            </c:extLst>
          </c:dPt>
          <c:dPt>
            <c:idx val="3"/>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7-929E-4E4D-A3E9-559686A53384}"/>
              </c:ext>
            </c:extLst>
          </c:dPt>
          <c:dPt>
            <c:idx val="4"/>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9-929E-4E4D-A3E9-559686A53384}"/>
              </c:ext>
            </c:extLst>
          </c:dPt>
          <c:dLbls>
            <c:dLbl>
              <c:idx val="1"/>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orbel" panose="020B0503020204020204" pitchFamily="34" charset="0"/>
                      <a:ea typeface="+mn-ea"/>
                      <a:cs typeface="+mn-cs"/>
                    </a:defRPr>
                  </a:pPr>
                  <a:endParaRPr lang="en-US"/>
                </a:p>
              </c:txPr>
              <c:showLegendKey val="0"/>
              <c:showVal val="1"/>
              <c:showCatName val="0"/>
              <c:showSerName val="0"/>
              <c:showPercent val="0"/>
              <c:showBubbleSize val="0"/>
            </c:dLbl>
            <c:dLbl>
              <c:idx val="2"/>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orbel" panose="020B0503020204020204" pitchFamily="34" charset="0"/>
                      <a:ea typeface="+mn-ea"/>
                      <a:cs typeface="+mn-cs"/>
                    </a:defRPr>
                  </a:pPr>
                  <a:endParaRPr lang="en-US"/>
                </a:p>
              </c:txPr>
              <c:showLegendKey val="0"/>
              <c:showVal val="1"/>
              <c:showCatName val="0"/>
              <c:showSerName val="0"/>
              <c:showPercent val="0"/>
              <c:showBubbleSize val="0"/>
            </c:dLbl>
            <c:dLbl>
              <c:idx val="3"/>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orbel" panose="020B0503020204020204" pitchFamily="34" charset="0"/>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Sheet1!$F$28:$F$32</c:f>
              <c:strCache>
                <c:ptCount val="5"/>
                <c:pt idx="0">
                  <c:v>Analogue brand display</c:v>
                </c:pt>
                <c:pt idx="1">
                  <c:v>Digital brand display</c:v>
                </c:pt>
                <c:pt idx="2">
                  <c:v>Digital DR display</c:v>
                </c:pt>
                <c:pt idx="3">
                  <c:v>Digital DR </c:v>
                </c:pt>
                <c:pt idx="4">
                  <c:v>Analogue DR</c:v>
                </c:pt>
              </c:strCache>
            </c:strRef>
          </c:cat>
          <c:val>
            <c:numRef>
              <c:f>Sheet1!$H$28:$H$32</c:f>
              <c:numCache>
                <c:formatCode>0%</c:formatCode>
                <c:ptCount val="5"/>
                <c:pt idx="0">
                  <c:v>0.42761019935160399</c:v>
                </c:pt>
                <c:pt idx="1">
                  <c:v>8.88019879381724E-2</c:v>
                </c:pt>
                <c:pt idx="2">
                  <c:v>8.88019879381724E-2</c:v>
                </c:pt>
                <c:pt idx="3">
                  <c:v>0.27921104442116401</c:v>
                </c:pt>
                <c:pt idx="4">
                  <c:v>0.115574780350887</c:v>
                </c:pt>
              </c:numCache>
            </c:numRef>
          </c:val>
          <c:extLst xmlns:c16r2="http://schemas.microsoft.com/office/drawing/2015/06/chart">
            <c:ext xmlns:c16="http://schemas.microsoft.com/office/drawing/2014/chart" uri="{C3380CC4-5D6E-409C-BE32-E72D297353CC}">
              <c16:uniqueId val="{0000000A-929E-4E4D-A3E9-559686A53384}"/>
            </c:ext>
          </c:extLst>
        </c:ser>
        <c:ser>
          <c:idx val="0"/>
          <c:order val="1"/>
          <c:tx>
            <c:strRef>
              <c:f>Sheet1!$G$27</c:f>
              <c:strCache>
                <c:ptCount val="1"/>
                <c:pt idx="0">
                  <c:v>2000</c:v>
                </c:pt>
              </c:strCache>
            </c:strRef>
          </c:tx>
          <c:spPr>
            <a:solidFill>
              <a:srgbClr val="5B9BD5">
                <a:alpha val="33000"/>
              </a:srgbClr>
            </a:solidFill>
            <a:ln>
              <a:solidFill>
                <a:sysClr val="window" lastClr="FFFFFF">
                  <a:alpha val="61000"/>
                </a:sysClr>
              </a:solidFill>
            </a:ln>
          </c:spPr>
          <c:dPt>
            <c:idx val="0"/>
            <c:bubble3D val="0"/>
            <c:spPr>
              <a:solidFill>
                <a:srgbClr val="81DDDB">
                  <a:alpha val="33000"/>
                </a:srgbClr>
              </a:solidFill>
              <a:ln>
                <a:solidFill>
                  <a:sysClr val="window" lastClr="FFFFFF">
                    <a:alpha val="61000"/>
                  </a:sysClr>
                </a:solidFill>
              </a:ln>
              <a:effectLst/>
            </c:spPr>
            <c:extLst xmlns:c16r2="http://schemas.microsoft.com/office/drawing/2015/06/chart">
              <c:ext xmlns:c16="http://schemas.microsoft.com/office/drawing/2014/chart" uri="{C3380CC4-5D6E-409C-BE32-E72D297353CC}">
                <c16:uniqueId val="{0000000C-929E-4E4D-A3E9-559686A53384}"/>
              </c:ext>
            </c:extLst>
          </c:dPt>
          <c:dPt>
            <c:idx val="1"/>
            <c:bubble3D val="0"/>
            <c:spPr>
              <a:solidFill>
                <a:srgbClr val="002060">
                  <a:alpha val="31000"/>
                </a:srgbClr>
              </a:solidFill>
              <a:ln>
                <a:solidFill>
                  <a:sysClr val="window" lastClr="FFFFFF">
                    <a:alpha val="61000"/>
                  </a:sysClr>
                </a:solidFill>
              </a:ln>
              <a:effectLst/>
            </c:spPr>
            <c:extLst xmlns:c16r2="http://schemas.microsoft.com/office/drawing/2015/06/chart">
              <c:ext xmlns:c16="http://schemas.microsoft.com/office/drawing/2014/chart" uri="{C3380CC4-5D6E-409C-BE32-E72D297353CC}">
                <c16:uniqueId val="{0000000E-929E-4E4D-A3E9-559686A53384}"/>
              </c:ext>
            </c:extLst>
          </c:dPt>
          <c:dLbls>
            <c:dLbl>
              <c:idx val="0"/>
              <c:delete val="1"/>
              <c:extLst xmlns:c16r2="http://schemas.microsoft.com/office/drawing/2015/06/chart">
                <c:ext xmlns:c16="http://schemas.microsoft.com/office/drawing/2014/chart" uri="{C3380CC4-5D6E-409C-BE32-E72D297353CC}">
                  <c16:uniqueId val="{0000000C-929E-4E4D-A3E9-559686A53384}"/>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E-929E-4E4D-A3E9-559686A5338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Sheet1!$F$28:$F$32</c:f>
              <c:strCache>
                <c:ptCount val="5"/>
                <c:pt idx="0">
                  <c:v>Analogue brand display</c:v>
                </c:pt>
                <c:pt idx="1">
                  <c:v>Digital brand display</c:v>
                </c:pt>
                <c:pt idx="2">
                  <c:v>Digital DR display</c:v>
                </c:pt>
                <c:pt idx="3">
                  <c:v>Digital DR </c:v>
                </c:pt>
                <c:pt idx="4">
                  <c:v>Analogue DR</c:v>
                </c:pt>
              </c:strCache>
            </c:strRef>
          </c:cat>
          <c:val>
            <c:numRef>
              <c:f>Sheet1!$L$28:$L$29</c:f>
              <c:numCache>
                <c:formatCode>0%</c:formatCode>
                <c:ptCount val="2"/>
                <c:pt idx="0">
                  <c:v>0.516412187289777</c:v>
                </c:pt>
                <c:pt idx="1">
                  <c:v>0.483587812710223</c:v>
                </c:pt>
              </c:numCache>
            </c:numRef>
          </c:val>
          <c:extLst xmlns:c16r2="http://schemas.microsoft.com/office/drawing/2015/06/chart">
            <c:ext xmlns:c16="http://schemas.microsoft.com/office/drawing/2014/chart" uri="{C3380CC4-5D6E-409C-BE32-E72D297353CC}">
              <c16:uniqueId val="{0000000F-929E-4E4D-A3E9-559686A53384}"/>
            </c:ext>
          </c:extLst>
        </c:ser>
        <c:dLbls>
          <c:showLegendKey val="0"/>
          <c:showVal val="0"/>
          <c:showCatName val="0"/>
          <c:showSerName val="0"/>
          <c:showPercent val="0"/>
          <c:showBubbleSize val="0"/>
          <c:showLeaderLines val="1"/>
        </c:dLbls>
        <c:firstSliceAng val="0"/>
        <c:holeSize val="50"/>
      </c:doughnutChart>
      <c:spPr>
        <a:noFill/>
        <a:ln>
          <a:solidFill>
            <a:schemeClr val="bg1"/>
          </a:solidFill>
        </a:ln>
        <a:effectLst/>
      </c:spPr>
    </c:plotArea>
    <c:legend>
      <c:legendPos val="b"/>
      <c:layout>
        <c:manualLayout>
          <c:xMode val="edge"/>
          <c:yMode val="edge"/>
          <c:x val="9.2016622922134698E-3"/>
          <c:y val="0.81024569845436001"/>
          <c:w val="0.80914107611548602"/>
          <c:h val="0.14930664916885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b="0">
          <a:latin typeface="Corbel" panose="020B0503020204020204" pitchFamily="34" charset="0"/>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630132651950898E-2"/>
          <c:y val="0.13408039107764599"/>
          <c:w val="0.91441734314865597"/>
          <c:h val="0.65818050756285396"/>
        </c:manualLayout>
      </c:layout>
      <c:doughnutChart>
        <c:varyColors val="1"/>
        <c:ser>
          <c:idx val="1"/>
          <c:order val="0"/>
          <c:tx>
            <c:strRef>
              <c:f>Sheet1!$H$27</c:f>
              <c:strCache>
                <c:ptCount val="1"/>
                <c:pt idx="0">
                  <c:v>2016e</c:v>
                </c:pt>
              </c:strCache>
            </c:strRef>
          </c:tx>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618E-4E29-A367-A7281EEC22E3}"/>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618E-4E29-A367-A7281EEC22E3}"/>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618E-4E29-A367-A7281EEC22E3}"/>
              </c:ext>
            </c:extLst>
          </c:dPt>
          <c:dPt>
            <c:idx val="3"/>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7-618E-4E29-A367-A7281EEC22E3}"/>
              </c:ext>
            </c:extLst>
          </c:dPt>
          <c:dPt>
            <c:idx val="4"/>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9-618E-4E29-A367-A7281EEC22E3}"/>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Sheet1!$F$28:$F$32</c:f>
              <c:strCache>
                <c:ptCount val="5"/>
                <c:pt idx="0">
                  <c:v>Analogue brand display</c:v>
                </c:pt>
                <c:pt idx="1">
                  <c:v>Digital brand display</c:v>
                </c:pt>
                <c:pt idx="2">
                  <c:v>Digital DR display</c:v>
                </c:pt>
                <c:pt idx="3">
                  <c:v>Digital DR </c:v>
                </c:pt>
                <c:pt idx="4">
                  <c:v>Analogue DR</c:v>
                </c:pt>
              </c:strCache>
            </c:strRef>
          </c:cat>
          <c:val>
            <c:numRef>
              <c:f>Sheet1!$G$28:$G$32</c:f>
              <c:numCache>
                <c:formatCode>0%</c:formatCode>
                <c:ptCount val="5"/>
                <c:pt idx="0">
                  <c:v>0.60447789011110598</c:v>
                </c:pt>
                <c:pt idx="1">
                  <c:v>5.7237961315326404E-3</c:v>
                </c:pt>
                <c:pt idx="2">
                  <c:v>0</c:v>
                </c:pt>
                <c:pt idx="3">
                  <c:v>8.6513724817640601E-3</c:v>
                </c:pt>
                <c:pt idx="4">
                  <c:v>0.38114694127559801</c:v>
                </c:pt>
              </c:numCache>
            </c:numRef>
          </c:val>
          <c:extLst xmlns:c16r2="http://schemas.microsoft.com/office/drawing/2015/06/chart">
            <c:ext xmlns:c16="http://schemas.microsoft.com/office/drawing/2014/chart" uri="{C3380CC4-5D6E-409C-BE32-E72D297353CC}">
              <c16:uniqueId val="{0000000A-618E-4E29-A367-A7281EEC22E3}"/>
            </c:ext>
          </c:extLst>
        </c:ser>
        <c:ser>
          <c:idx val="0"/>
          <c:order val="1"/>
          <c:tx>
            <c:strRef>
              <c:f>Sheet1!$G$27</c:f>
              <c:strCache>
                <c:ptCount val="1"/>
                <c:pt idx="0">
                  <c:v>2000</c:v>
                </c:pt>
              </c:strCache>
            </c:strRef>
          </c:tx>
          <c:spPr>
            <a:solidFill>
              <a:srgbClr val="5B9BD5">
                <a:alpha val="33000"/>
              </a:srgbClr>
            </a:solidFill>
            <a:ln>
              <a:solidFill>
                <a:sysClr val="window" lastClr="FFFFFF">
                  <a:alpha val="61000"/>
                </a:sysClr>
              </a:solidFill>
            </a:ln>
          </c:spPr>
          <c:dPt>
            <c:idx val="0"/>
            <c:bubble3D val="0"/>
            <c:spPr>
              <a:solidFill>
                <a:srgbClr val="81DDDB">
                  <a:alpha val="33000"/>
                </a:srgbClr>
              </a:solidFill>
              <a:ln>
                <a:solidFill>
                  <a:sysClr val="window" lastClr="FFFFFF">
                    <a:alpha val="61000"/>
                  </a:sysClr>
                </a:solidFill>
              </a:ln>
              <a:effectLst/>
            </c:spPr>
            <c:extLst xmlns:c16r2="http://schemas.microsoft.com/office/drawing/2015/06/chart">
              <c:ext xmlns:c16="http://schemas.microsoft.com/office/drawing/2014/chart" uri="{C3380CC4-5D6E-409C-BE32-E72D297353CC}">
                <c16:uniqueId val="{0000000C-618E-4E29-A367-A7281EEC22E3}"/>
              </c:ext>
            </c:extLst>
          </c:dPt>
          <c:dPt>
            <c:idx val="1"/>
            <c:bubble3D val="0"/>
            <c:spPr>
              <a:solidFill>
                <a:srgbClr val="002060">
                  <a:alpha val="31000"/>
                </a:srgbClr>
              </a:solidFill>
              <a:ln>
                <a:solidFill>
                  <a:sysClr val="window" lastClr="FFFFFF">
                    <a:alpha val="61000"/>
                  </a:sysClr>
                </a:solidFill>
              </a:ln>
              <a:effectLst/>
            </c:spPr>
            <c:extLst xmlns:c16r2="http://schemas.microsoft.com/office/drawing/2015/06/chart">
              <c:ext xmlns:c16="http://schemas.microsoft.com/office/drawing/2014/chart" uri="{C3380CC4-5D6E-409C-BE32-E72D297353CC}">
                <c16:uniqueId val="{0000000E-618E-4E29-A367-A7281EEC22E3}"/>
              </c:ext>
            </c:extLst>
          </c:dPt>
          <c:dLbls>
            <c:dLbl>
              <c:idx val="0"/>
              <c:delete val="1"/>
              <c:extLst xmlns:c16r2="http://schemas.microsoft.com/office/drawing/2015/06/chart">
                <c:ext xmlns:c16="http://schemas.microsoft.com/office/drawing/2014/chart" uri="{C3380CC4-5D6E-409C-BE32-E72D297353CC}">
                  <c16:uniqueId val="{0000000C-618E-4E29-A367-A7281EEC22E3}"/>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E-618E-4E29-A367-A7281EEC22E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Sheet1!$F$28:$F$32</c:f>
              <c:strCache>
                <c:ptCount val="5"/>
                <c:pt idx="0">
                  <c:v>Analogue brand display</c:v>
                </c:pt>
                <c:pt idx="1">
                  <c:v>Digital brand display</c:v>
                </c:pt>
                <c:pt idx="2">
                  <c:v>Digital DR display</c:v>
                </c:pt>
                <c:pt idx="3">
                  <c:v>Digital DR </c:v>
                </c:pt>
                <c:pt idx="4">
                  <c:v>Analogue DR</c:v>
                </c:pt>
              </c:strCache>
            </c:strRef>
          </c:cat>
          <c:val>
            <c:numRef>
              <c:f>Sheet1!$K$28:$K$29</c:f>
              <c:numCache>
                <c:formatCode>0%</c:formatCode>
                <c:ptCount val="2"/>
                <c:pt idx="0">
                  <c:v>0.61020168624263904</c:v>
                </c:pt>
                <c:pt idx="1">
                  <c:v>0.38979831375736201</c:v>
                </c:pt>
              </c:numCache>
            </c:numRef>
          </c:val>
          <c:extLst xmlns:c16r2="http://schemas.microsoft.com/office/drawing/2015/06/chart">
            <c:ext xmlns:c16="http://schemas.microsoft.com/office/drawing/2014/chart" uri="{C3380CC4-5D6E-409C-BE32-E72D297353CC}">
              <c16:uniqueId val="{0000000F-618E-4E29-A367-A7281EEC22E3}"/>
            </c:ext>
          </c:extLst>
        </c:ser>
        <c:dLbls>
          <c:showLegendKey val="0"/>
          <c:showVal val="0"/>
          <c:showCatName val="0"/>
          <c:showSerName val="0"/>
          <c:showPercent val="0"/>
          <c:showBubbleSize val="0"/>
          <c:showLeaderLines val="1"/>
        </c:dLbls>
        <c:firstSliceAng val="0"/>
        <c:holeSize val="50"/>
      </c:doughnutChart>
      <c:spPr>
        <a:noFill/>
        <a:ln>
          <a:solidFill>
            <a:schemeClr val="bg1"/>
          </a:solidFill>
        </a:ln>
        <a:effectLst/>
      </c:spPr>
    </c:plotArea>
    <c:legend>
      <c:legendPos val="b"/>
      <c:layout>
        <c:manualLayout>
          <c:xMode val="edge"/>
          <c:yMode val="edge"/>
          <c:x val="9.2016622922134698E-3"/>
          <c:y val="0.81024569845436001"/>
          <c:w val="0.80914107611548602"/>
          <c:h val="0.14930664916885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b="0">
          <a:latin typeface="Corbel" panose="020B0503020204020204" pitchFamily="34" charset="0"/>
        </a:defRPr>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630132651950898E-2"/>
          <c:y val="0.13408039107764599"/>
          <c:w val="0.91441734314865597"/>
          <c:h val="0.65818050756285396"/>
        </c:manualLayout>
      </c:layout>
      <c:barChart>
        <c:barDir val="col"/>
        <c:grouping val="stacked"/>
        <c:varyColors val="0"/>
        <c:ser>
          <c:idx val="0"/>
          <c:order val="0"/>
          <c:tx>
            <c:strRef>
              <c:f>Sheet1!$A$2</c:f>
              <c:strCache>
                <c:ptCount val="1"/>
                <c:pt idx="0">
                  <c:v>Google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Display</c:v>
                </c:pt>
                <c:pt idx="1">
                  <c:v>Mobile</c:v>
                </c:pt>
                <c:pt idx="2">
                  <c:v>Total</c:v>
                </c:pt>
              </c:strCache>
            </c:strRef>
          </c:cat>
          <c:val>
            <c:numRef>
              <c:f>Sheet1!$B$2:$D$2</c:f>
              <c:numCache>
                <c:formatCode>0.0</c:formatCode>
                <c:ptCount val="3"/>
                <c:pt idx="0">
                  <c:v>0.97645559999999998</c:v>
                </c:pt>
                <c:pt idx="1">
                  <c:v>2.0353560000000002</c:v>
                </c:pt>
                <c:pt idx="2">
                  <c:v>5.1527999999999956</c:v>
                </c:pt>
              </c:numCache>
            </c:numRef>
          </c:val>
          <c:extLst xmlns:c16r2="http://schemas.microsoft.com/office/drawing/2015/06/chart">
            <c:ext xmlns:c16="http://schemas.microsoft.com/office/drawing/2014/chart" uri="{C3380CC4-5D6E-409C-BE32-E72D297353CC}">
              <c16:uniqueId val="{00000004-5BB3-45C5-A955-47113810EB79}"/>
            </c:ext>
          </c:extLst>
        </c:ser>
        <c:ser>
          <c:idx val="1"/>
          <c:order val="1"/>
          <c:tx>
            <c:strRef>
              <c:f>Sheet1!$A$3</c:f>
              <c:strCache>
                <c:ptCount val="1"/>
                <c:pt idx="0">
                  <c:v>Facebook </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Display</c:v>
                </c:pt>
                <c:pt idx="1">
                  <c:v>Mobile</c:v>
                </c:pt>
                <c:pt idx="2">
                  <c:v>Total</c:v>
                </c:pt>
              </c:strCache>
            </c:strRef>
          </c:cat>
          <c:val>
            <c:numRef>
              <c:f>Sheet1!$B$3:$D$3</c:f>
              <c:numCache>
                <c:formatCode>0.0</c:formatCode>
                <c:ptCount val="3"/>
                <c:pt idx="0">
                  <c:v>1.1000000000000001</c:v>
                </c:pt>
                <c:pt idx="1">
                  <c:v>0.96250000000000002</c:v>
                </c:pt>
                <c:pt idx="2" formatCode="General">
                  <c:v>1.1000000000000001</c:v>
                </c:pt>
              </c:numCache>
            </c:numRef>
          </c:val>
          <c:extLst xmlns:c16r2="http://schemas.microsoft.com/office/drawing/2015/06/chart">
            <c:ext xmlns:c16="http://schemas.microsoft.com/office/drawing/2014/chart" uri="{C3380CC4-5D6E-409C-BE32-E72D297353CC}">
              <c16:uniqueId val="{00000006-5BB3-45C5-A955-47113810EB79}"/>
            </c:ext>
          </c:extLst>
        </c:ser>
        <c:ser>
          <c:idx val="2"/>
          <c:order val="2"/>
          <c:tx>
            <c:strRef>
              <c:f>Sheet1!$A$4</c:f>
              <c:strCache>
                <c:ptCount val="1"/>
                <c:pt idx="0">
                  <c:v>Others</c:v>
                </c:pt>
              </c:strCache>
            </c:strRef>
          </c:tx>
          <c:spPr>
            <a:noFill/>
            <a:ln w="38100">
              <a:solidFill>
                <a:srgbClr val="D50D7F"/>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Display</c:v>
                </c:pt>
                <c:pt idx="1">
                  <c:v>Mobile</c:v>
                </c:pt>
                <c:pt idx="2">
                  <c:v>Total</c:v>
                </c:pt>
              </c:strCache>
            </c:strRef>
          </c:cat>
          <c:val>
            <c:numRef>
              <c:f>Sheet1!$B$4:$D$4</c:f>
              <c:numCache>
                <c:formatCode>0.0</c:formatCode>
                <c:ptCount val="3"/>
                <c:pt idx="0">
                  <c:v>1.6413592812664899</c:v>
                </c:pt>
                <c:pt idx="1">
                  <c:v>1.208144000000001</c:v>
                </c:pt>
                <c:pt idx="2">
                  <c:v>3.6336000000000008</c:v>
                </c:pt>
              </c:numCache>
            </c:numRef>
          </c:val>
          <c:extLst xmlns:c16r2="http://schemas.microsoft.com/office/drawing/2015/06/chart">
            <c:ext xmlns:c16="http://schemas.microsoft.com/office/drawing/2014/chart" uri="{C3380CC4-5D6E-409C-BE32-E72D297353CC}">
              <c16:uniqueId val="{00000008-5BB3-45C5-A955-47113810EB79}"/>
            </c:ext>
          </c:extLst>
        </c:ser>
        <c:ser>
          <c:idx val="3"/>
          <c:order val="3"/>
          <c:tx>
            <c:strRef>
              <c:f>Sheet1!$A$5</c:f>
              <c:strCache>
                <c:ptCount val="1"/>
                <c:pt idx="0">
                  <c:v>Total</c:v>
                </c:pt>
              </c:strCache>
            </c:strRef>
          </c:tx>
          <c:spPr>
            <a:no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Display</c:v>
                </c:pt>
                <c:pt idx="1">
                  <c:v>Mobile</c:v>
                </c:pt>
                <c:pt idx="2">
                  <c:v>Total</c:v>
                </c:pt>
              </c:strCache>
            </c:strRef>
          </c:cat>
          <c:val>
            <c:numRef>
              <c:f>Sheet1!$B$5:$D$5</c:f>
              <c:numCache>
                <c:formatCode>General</c:formatCode>
                <c:ptCount val="3"/>
                <c:pt idx="0">
                  <c:v>3.7178148812664902</c:v>
                </c:pt>
                <c:pt idx="1">
                  <c:v>4.2060000000000004</c:v>
                </c:pt>
                <c:pt idx="2">
                  <c:v>9.8864000000000001</c:v>
                </c:pt>
              </c:numCache>
            </c:numRef>
          </c:val>
          <c:extLst xmlns:c16r2="http://schemas.microsoft.com/office/drawing/2015/06/chart">
            <c:ext xmlns:c16="http://schemas.microsoft.com/office/drawing/2014/chart" uri="{C3380CC4-5D6E-409C-BE32-E72D297353CC}">
              <c16:uniqueId val="{0000000C-5BB3-45C5-A955-47113810EB79}"/>
            </c:ext>
          </c:extLst>
        </c:ser>
        <c:dLbls>
          <c:showLegendKey val="0"/>
          <c:showVal val="1"/>
          <c:showCatName val="0"/>
          <c:showSerName val="0"/>
          <c:showPercent val="0"/>
          <c:showBubbleSize val="0"/>
        </c:dLbls>
        <c:gapWidth val="102"/>
        <c:overlap val="100"/>
        <c:axId val="98166656"/>
        <c:axId val="98168192"/>
      </c:barChart>
      <c:catAx>
        <c:axId val="98166656"/>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98168192"/>
        <c:crosses val="autoZero"/>
        <c:auto val="1"/>
        <c:lblAlgn val="ctr"/>
        <c:lblOffset val="100"/>
        <c:noMultiLvlLbl val="0"/>
      </c:catAx>
      <c:valAx>
        <c:axId val="98168192"/>
        <c:scaling>
          <c:orientation val="minMax"/>
          <c:max val="10"/>
        </c:scaling>
        <c:delete val="0"/>
        <c:axPos val="l"/>
        <c:numFmt formatCode="0" sourceLinked="0"/>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98166656"/>
        <c:crosses val="autoZero"/>
        <c:crossBetween val="between"/>
        <c:majorUnit val="2"/>
      </c:valAx>
      <c:spPr>
        <a:noFill/>
        <a:ln>
          <a:solidFill>
            <a:schemeClr val="bg1"/>
          </a:solidFill>
        </a:ln>
        <a:effectLst/>
      </c:spPr>
    </c:plotArea>
    <c:legend>
      <c:legendPos val="b"/>
      <c:legendEntry>
        <c:idx val="3"/>
        <c:delete val="1"/>
      </c:legendEntry>
      <c:layout>
        <c:manualLayout>
          <c:xMode val="edge"/>
          <c:yMode val="edge"/>
          <c:x val="0.243498253237559"/>
          <c:y val="0.86234295534973104"/>
          <c:w val="0.46071263816212599"/>
          <c:h val="7.067150574687089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sz="1200" b="0">
          <a:latin typeface="Corbel" panose="020B0503020204020204" pitchFamily="34" charset="0"/>
        </a:defRPr>
      </a:pPr>
      <a:endParaRPr lang="en-US"/>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630132651950898E-2"/>
          <c:y val="0.13408039107764599"/>
          <c:w val="0.91441734314865597"/>
          <c:h val="0.65818050756285396"/>
        </c:manualLayout>
      </c:layout>
      <c:barChart>
        <c:barDir val="col"/>
        <c:grouping val="stacked"/>
        <c:varyColors val="0"/>
        <c:ser>
          <c:idx val="0"/>
          <c:order val="0"/>
          <c:tx>
            <c:strRef>
              <c:f>Sheet1!$A$2</c:f>
              <c:strCache>
                <c:ptCount val="1"/>
                <c:pt idx="0">
                  <c:v>Google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Display</c:v>
                </c:pt>
                <c:pt idx="1">
                  <c:v>Mobile</c:v>
                </c:pt>
                <c:pt idx="2">
                  <c:v>Total</c:v>
                </c:pt>
              </c:strCache>
            </c:strRef>
          </c:cat>
          <c:val>
            <c:numRef>
              <c:f>Sheet1!$B$2:$D$2</c:f>
              <c:numCache>
                <c:formatCode>0%</c:formatCode>
                <c:ptCount val="3"/>
                <c:pt idx="0">
                  <c:v>0.19700000000000001</c:v>
                </c:pt>
                <c:pt idx="1">
                  <c:v>0.54</c:v>
                </c:pt>
                <c:pt idx="2">
                  <c:v>0.53100000000000003</c:v>
                </c:pt>
              </c:numCache>
            </c:numRef>
          </c:val>
          <c:extLst xmlns:c16r2="http://schemas.microsoft.com/office/drawing/2015/06/chart">
            <c:ext xmlns:c16="http://schemas.microsoft.com/office/drawing/2014/chart" uri="{C3380CC4-5D6E-409C-BE32-E72D297353CC}">
              <c16:uniqueId val="{00000000-267A-42C1-B9D8-8D62D804B341}"/>
            </c:ext>
          </c:extLst>
        </c:ser>
        <c:ser>
          <c:idx val="1"/>
          <c:order val="1"/>
          <c:tx>
            <c:strRef>
              <c:f>Sheet1!$A$3</c:f>
              <c:strCache>
                <c:ptCount val="1"/>
                <c:pt idx="0">
                  <c:v>Facebook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Display</c:v>
                </c:pt>
                <c:pt idx="1">
                  <c:v>Mobile</c:v>
                </c:pt>
                <c:pt idx="2">
                  <c:v>Total</c:v>
                </c:pt>
              </c:strCache>
            </c:strRef>
          </c:cat>
          <c:val>
            <c:numRef>
              <c:f>Sheet1!$B$3:$D$3</c:f>
              <c:numCache>
                <c:formatCode>0%</c:formatCode>
                <c:ptCount val="3"/>
                <c:pt idx="0">
                  <c:v>0.53700000000000003</c:v>
                </c:pt>
                <c:pt idx="1">
                  <c:v>0.377</c:v>
                </c:pt>
                <c:pt idx="2">
                  <c:v>0.35799999999999998</c:v>
                </c:pt>
              </c:numCache>
            </c:numRef>
          </c:val>
          <c:extLst xmlns:c16r2="http://schemas.microsoft.com/office/drawing/2015/06/chart">
            <c:ext xmlns:c16="http://schemas.microsoft.com/office/drawing/2014/chart" uri="{C3380CC4-5D6E-409C-BE32-E72D297353CC}">
              <c16:uniqueId val="{00000001-267A-42C1-B9D8-8D62D804B341}"/>
            </c:ext>
          </c:extLst>
        </c:ser>
        <c:ser>
          <c:idx val="2"/>
          <c:order val="2"/>
          <c:tx>
            <c:strRef>
              <c:f>Sheet1!$A$4</c:f>
              <c:strCache>
                <c:ptCount val="1"/>
                <c:pt idx="0">
                  <c:v>Others</c:v>
                </c:pt>
              </c:strCache>
            </c:strRef>
          </c:tx>
          <c:spPr>
            <a:noFill/>
            <a:ln w="38100">
              <a:solidFill>
                <a:srgbClr val="D50D7F"/>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Display</c:v>
                </c:pt>
                <c:pt idx="1">
                  <c:v>Mobile</c:v>
                </c:pt>
                <c:pt idx="2">
                  <c:v>Total</c:v>
                </c:pt>
              </c:strCache>
            </c:strRef>
          </c:cat>
          <c:val>
            <c:numRef>
              <c:f>Sheet1!$B$4:$D$4</c:f>
              <c:numCache>
                <c:formatCode>0%</c:formatCode>
                <c:ptCount val="3"/>
                <c:pt idx="0">
                  <c:v>0.26600000000000001</c:v>
                </c:pt>
                <c:pt idx="1">
                  <c:v>8.3000000000000004E-2</c:v>
                </c:pt>
                <c:pt idx="2">
                  <c:v>0.111</c:v>
                </c:pt>
              </c:numCache>
            </c:numRef>
          </c:val>
          <c:extLst xmlns:c16r2="http://schemas.microsoft.com/office/drawing/2015/06/chart">
            <c:ext xmlns:c16="http://schemas.microsoft.com/office/drawing/2014/chart" uri="{C3380CC4-5D6E-409C-BE32-E72D297353CC}">
              <c16:uniqueId val="{00000002-267A-42C1-B9D8-8D62D804B341}"/>
            </c:ext>
          </c:extLst>
        </c:ser>
        <c:dLbls>
          <c:showLegendKey val="0"/>
          <c:showVal val="1"/>
          <c:showCatName val="0"/>
          <c:showSerName val="0"/>
          <c:showPercent val="0"/>
          <c:showBubbleSize val="0"/>
        </c:dLbls>
        <c:gapWidth val="102"/>
        <c:overlap val="100"/>
        <c:axId val="99640064"/>
        <c:axId val="99641600"/>
      </c:barChart>
      <c:catAx>
        <c:axId val="99640064"/>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99641600"/>
        <c:crosses val="autoZero"/>
        <c:auto val="1"/>
        <c:lblAlgn val="ctr"/>
        <c:lblOffset val="100"/>
        <c:noMultiLvlLbl val="0"/>
      </c:catAx>
      <c:valAx>
        <c:axId val="99641600"/>
        <c:scaling>
          <c:orientation val="minMax"/>
          <c:max val="1"/>
        </c:scaling>
        <c:delete val="0"/>
        <c:axPos val="l"/>
        <c:numFmt formatCode="0%" sourceLinked="0"/>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99640064"/>
        <c:crosses val="autoZero"/>
        <c:crossBetween val="between"/>
        <c:majorUnit val="0.2"/>
      </c:valAx>
      <c:spPr>
        <a:noFill/>
        <a:ln>
          <a:solidFill>
            <a:schemeClr val="bg1"/>
          </a:solidFill>
        </a:ln>
        <a:effectLst/>
      </c:spPr>
    </c:plotArea>
    <c:legend>
      <c:legendPos val="b"/>
      <c:layout>
        <c:manualLayout>
          <c:xMode val="edge"/>
          <c:yMode val="edge"/>
          <c:x val="0.20961580256156301"/>
          <c:y val="0.86791605293139595"/>
          <c:w val="0.61649129266166902"/>
          <c:h val="7.067150574687089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sz="1200" b="0">
          <a:latin typeface="Corbel" panose="020B0503020204020204" pitchFamily="34" charset="0"/>
        </a:defRPr>
      </a:pPr>
      <a:endParaRPr lang="en-US"/>
    </a:p>
  </c:txPr>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0259801509186E-2"/>
          <c:y val="0.150340567185199"/>
          <c:w val="0.91441734314865597"/>
          <c:h val="0.64368785423561203"/>
        </c:manualLayout>
      </c:layout>
      <c:barChart>
        <c:barDir val="col"/>
        <c:grouping val="stacked"/>
        <c:varyColors val="0"/>
        <c:ser>
          <c:idx val="0"/>
          <c:order val="0"/>
          <c:tx>
            <c:strRef>
              <c:f>Sheet1!$B$17</c:f>
              <c:strCache>
                <c:ptCount val="1"/>
                <c:pt idx="0">
                  <c:v>All digital </c:v>
                </c:pt>
              </c:strCache>
            </c:strRef>
          </c:tx>
          <c:spPr>
            <a:solidFill>
              <a:srgbClr val="81DDDB">
                <a:lumMod val="75000"/>
              </a:srgbClr>
            </a:solidFill>
            <a:ln>
              <a:noFill/>
            </a:ln>
            <a:effectLst/>
          </c:spPr>
          <c:invertIfNegative val="0"/>
          <c:cat>
            <c:strRef>
              <c:f>Sheet1!$C$16:$N$16</c:f>
              <c:strCache>
                <c:ptCount val="12"/>
                <c:pt idx="0">
                  <c:v>2006</c:v>
                </c:pt>
                <c:pt idx="1">
                  <c:v>2014</c:v>
                </c:pt>
                <c:pt idx="2">
                  <c:v>2015</c:v>
                </c:pt>
                <c:pt idx="3">
                  <c:v>2016(f)</c:v>
                </c:pt>
                <c:pt idx="4">
                  <c:v>2006</c:v>
                </c:pt>
                <c:pt idx="5">
                  <c:v>2014</c:v>
                </c:pt>
                <c:pt idx="6">
                  <c:v>2015</c:v>
                </c:pt>
                <c:pt idx="7">
                  <c:v>2016(f)</c:v>
                </c:pt>
                <c:pt idx="8">
                  <c:v>2006</c:v>
                </c:pt>
                <c:pt idx="9">
                  <c:v>2014</c:v>
                </c:pt>
                <c:pt idx="10">
                  <c:v>2015</c:v>
                </c:pt>
                <c:pt idx="11">
                  <c:v>2016</c:v>
                </c:pt>
              </c:strCache>
            </c:strRef>
          </c:cat>
          <c:val>
            <c:numRef>
              <c:f>Sheet1!$C$17:$N$17</c:f>
              <c:numCache>
                <c:formatCode>General</c:formatCode>
                <c:ptCount val="12"/>
                <c:pt idx="0">
                  <c:v>0</c:v>
                </c:pt>
                <c:pt idx="1">
                  <c:v>255</c:v>
                </c:pt>
                <c:pt idx="2">
                  <c:v>385</c:v>
                </c:pt>
                <c:pt idx="3">
                  <c:v>580</c:v>
                </c:pt>
                <c:pt idx="4">
                  <c:v>100</c:v>
                </c:pt>
                <c:pt idx="5" formatCode="#,##0">
                  <c:v>1250</c:v>
                </c:pt>
                <c:pt idx="6" formatCode="#,##0">
                  <c:v>1400</c:v>
                </c:pt>
                <c:pt idx="7">
                  <c:v>1560</c:v>
                </c:pt>
              </c:numCache>
            </c:numRef>
          </c:val>
        </c:ser>
        <c:ser>
          <c:idx val="1"/>
          <c:order val="1"/>
          <c:tx>
            <c:strRef>
              <c:f>Sheet1!$B$18</c:f>
              <c:strCache>
                <c:ptCount val="1"/>
                <c:pt idx="0">
                  <c:v>Print display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Sheet1!$C$16:$N$16</c:f>
              <c:strCache>
                <c:ptCount val="12"/>
                <c:pt idx="0">
                  <c:v>2006</c:v>
                </c:pt>
                <c:pt idx="1">
                  <c:v>2014</c:v>
                </c:pt>
                <c:pt idx="2">
                  <c:v>2015</c:v>
                </c:pt>
                <c:pt idx="3">
                  <c:v>2016(f)</c:v>
                </c:pt>
                <c:pt idx="4">
                  <c:v>2006</c:v>
                </c:pt>
                <c:pt idx="5">
                  <c:v>2014</c:v>
                </c:pt>
                <c:pt idx="6">
                  <c:v>2015</c:v>
                </c:pt>
                <c:pt idx="7">
                  <c:v>2016(f)</c:v>
                </c:pt>
                <c:pt idx="8">
                  <c:v>2006</c:v>
                </c:pt>
                <c:pt idx="9">
                  <c:v>2014</c:v>
                </c:pt>
                <c:pt idx="10">
                  <c:v>2015</c:v>
                </c:pt>
                <c:pt idx="11">
                  <c:v>2016</c:v>
                </c:pt>
              </c:strCache>
            </c:strRef>
          </c:cat>
          <c:val>
            <c:numRef>
              <c:f>Sheet1!$C$18:$N$18</c:f>
              <c:numCache>
                <c:formatCode>General</c:formatCode>
                <c:ptCount val="12"/>
                <c:pt idx="8">
                  <c:v>883</c:v>
                </c:pt>
                <c:pt idx="9">
                  <c:v>339</c:v>
                </c:pt>
                <c:pt idx="10">
                  <c:v>322</c:v>
                </c:pt>
                <c:pt idx="11">
                  <c:v>290</c:v>
                </c:pt>
              </c:numCache>
            </c:numRef>
          </c:val>
        </c:ser>
        <c:ser>
          <c:idx val="2"/>
          <c:order val="2"/>
          <c:tx>
            <c:strRef>
              <c:f>Sheet1!$B$19</c:f>
              <c:strCache>
                <c:ptCount val="1"/>
                <c:pt idx="0">
                  <c:v>Print classified</c:v>
                </c:pt>
              </c:strCache>
            </c:strRef>
          </c:tx>
          <c:spPr>
            <a:solidFill>
              <a:srgbClr val="002060">
                <a:lumMod val="25000"/>
                <a:lumOff val="75000"/>
              </a:srgb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Sheet1!$C$16:$N$16</c:f>
              <c:strCache>
                <c:ptCount val="12"/>
                <c:pt idx="0">
                  <c:v>2006</c:v>
                </c:pt>
                <c:pt idx="1">
                  <c:v>2014</c:v>
                </c:pt>
                <c:pt idx="2">
                  <c:v>2015</c:v>
                </c:pt>
                <c:pt idx="3">
                  <c:v>2016(f)</c:v>
                </c:pt>
                <c:pt idx="4">
                  <c:v>2006</c:v>
                </c:pt>
                <c:pt idx="5">
                  <c:v>2014</c:v>
                </c:pt>
                <c:pt idx="6">
                  <c:v>2015</c:v>
                </c:pt>
                <c:pt idx="7">
                  <c:v>2016(f)</c:v>
                </c:pt>
                <c:pt idx="8">
                  <c:v>2006</c:v>
                </c:pt>
                <c:pt idx="9">
                  <c:v>2014</c:v>
                </c:pt>
                <c:pt idx="10">
                  <c:v>2015</c:v>
                </c:pt>
                <c:pt idx="11">
                  <c:v>2016</c:v>
                </c:pt>
              </c:strCache>
            </c:strRef>
          </c:cat>
          <c:val>
            <c:numRef>
              <c:f>Sheet1!$C$19:$N$19</c:f>
              <c:numCache>
                <c:formatCode>General</c:formatCode>
                <c:ptCount val="12"/>
                <c:pt idx="8">
                  <c:v>1899</c:v>
                </c:pt>
                <c:pt idx="9">
                  <c:v>578</c:v>
                </c:pt>
                <c:pt idx="10">
                  <c:v>502</c:v>
                </c:pt>
                <c:pt idx="11">
                  <c:v>384</c:v>
                </c:pt>
              </c:numCache>
            </c:numRef>
          </c:val>
        </c:ser>
        <c:ser>
          <c:idx val="3"/>
          <c:order val="3"/>
          <c:tx>
            <c:strRef>
              <c:f>Sheet1!$B$20</c:f>
              <c:strCache>
                <c:ptCount val="1"/>
                <c:pt idx="0">
                  <c:v>Digital display</c:v>
                </c:pt>
              </c:strCache>
            </c:strRef>
          </c:tx>
          <c:spPr>
            <a:solidFill>
              <a:srgbClr val="81DDDB"/>
            </a:solidFill>
            <a:ln>
              <a:noFill/>
            </a:ln>
            <a:effectLst/>
          </c:spPr>
          <c:invertIfNegative val="0"/>
          <c:cat>
            <c:strRef>
              <c:f>Sheet1!$C$16:$N$16</c:f>
              <c:strCache>
                <c:ptCount val="12"/>
                <c:pt idx="0">
                  <c:v>2006</c:v>
                </c:pt>
                <c:pt idx="1">
                  <c:v>2014</c:v>
                </c:pt>
                <c:pt idx="2">
                  <c:v>2015</c:v>
                </c:pt>
                <c:pt idx="3">
                  <c:v>2016(f)</c:v>
                </c:pt>
                <c:pt idx="4">
                  <c:v>2006</c:v>
                </c:pt>
                <c:pt idx="5">
                  <c:v>2014</c:v>
                </c:pt>
                <c:pt idx="6">
                  <c:v>2015</c:v>
                </c:pt>
                <c:pt idx="7">
                  <c:v>2016(f)</c:v>
                </c:pt>
                <c:pt idx="8">
                  <c:v>2006</c:v>
                </c:pt>
                <c:pt idx="9">
                  <c:v>2014</c:v>
                </c:pt>
                <c:pt idx="10">
                  <c:v>2015</c:v>
                </c:pt>
                <c:pt idx="11">
                  <c:v>2016</c:v>
                </c:pt>
              </c:strCache>
            </c:strRef>
          </c:cat>
          <c:val>
            <c:numRef>
              <c:f>Sheet1!$C$20:$N$20</c:f>
              <c:numCache>
                <c:formatCode>General</c:formatCode>
                <c:ptCount val="12"/>
                <c:pt idx="8">
                  <c:v>5</c:v>
                </c:pt>
                <c:pt idx="9">
                  <c:v>49.8</c:v>
                </c:pt>
                <c:pt idx="10">
                  <c:v>65.3</c:v>
                </c:pt>
                <c:pt idx="11">
                  <c:v>70.099999999999994</c:v>
                </c:pt>
              </c:numCache>
            </c:numRef>
          </c:val>
        </c:ser>
        <c:ser>
          <c:idx val="4"/>
          <c:order val="4"/>
          <c:tx>
            <c:strRef>
              <c:f>Sheet1!$B$21</c:f>
              <c:strCache>
                <c:ptCount val="1"/>
                <c:pt idx="0">
                  <c:v>Digital classified</c:v>
                </c:pt>
              </c:strCache>
            </c:strRef>
          </c:tx>
          <c:spPr>
            <a:solidFill>
              <a:srgbClr val="81DDDB">
                <a:lumMod val="40000"/>
                <a:lumOff val="60000"/>
              </a:srgbClr>
            </a:solidFill>
            <a:ln>
              <a:noFill/>
            </a:ln>
            <a:effectLst/>
          </c:spPr>
          <c:invertIfNegative val="0"/>
          <c:cat>
            <c:strRef>
              <c:f>Sheet1!$C$16:$N$16</c:f>
              <c:strCache>
                <c:ptCount val="12"/>
                <c:pt idx="0">
                  <c:v>2006</c:v>
                </c:pt>
                <c:pt idx="1">
                  <c:v>2014</c:v>
                </c:pt>
                <c:pt idx="2">
                  <c:v>2015</c:v>
                </c:pt>
                <c:pt idx="3">
                  <c:v>2016(f)</c:v>
                </c:pt>
                <c:pt idx="4">
                  <c:v>2006</c:v>
                </c:pt>
                <c:pt idx="5">
                  <c:v>2014</c:v>
                </c:pt>
                <c:pt idx="6">
                  <c:v>2015</c:v>
                </c:pt>
                <c:pt idx="7">
                  <c:v>2016(f)</c:v>
                </c:pt>
                <c:pt idx="8">
                  <c:v>2006</c:v>
                </c:pt>
                <c:pt idx="9">
                  <c:v>2014</c:v>
                </c:pt>
                <c:pt idx="10">
                  <c:v>2015</c:v>
                </c:pt>
                <c:pt idx="11">
                  <c:v>2016</c:v>
                </c:pt>
              </c:strCache>
            </c:strRef>
          </c:cat>
          <c:val>
            <c:numRef>
              <c:f>Sheet1!$C$21:$N$21</c:f>
              <c:numCache>
                <c:formatCode>General</c:formatCode>
                <c:ptCount val="12"/>
                <c:pt idx="8">
                  <c:v>10</c:v>
                </c:pt>
                <c:pt idx="9">
                  <c:v>100</c:v>
                </c:pt>
                <c:pt idx="10">
                  <c:v>103</c:v>
                </c:pt>
                <c:pt idx="11">
                  <c:v>88.1</c:v>
                </c:pt>
              </c:numCache>
            </c:numRef>
          </c:val>
        </c:ser>
        <c:ser>
          <c:idx val="5"/>
          <c:order val="5"/>
          <c:tx>
            <c:strRef>
              <c:f>Sheet1!$B$22</c:f>
              <c:strCache>
                <c:ptCount val="1"/>
              </c:strCache>
            </c:strRef>
          </c:tx>
          <c:spPr>
            <a:no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Sheet1!$C$16:$N$16</c:f>
              <c:strCache>
                <c:ptCount val="12"/>
                <c:pt idx="0">
                  <c:v>2006</c:v>
                </c:pt>
                <c:pt idx="1">
                  <c:v>2014</c:v>
                </c:pt>
                <c:pt idx="2">
                  <c:v>2015</c:v>
                </c:pt>
                <c:pt idx="3">
                  <c:v>2016(f)</c:v>
                </c:pt>
                <c:pt idx="4">
                  <c:v>2006</c:v>
                </c:pt>
                <c:pt idx="5">
                  <c:v>2014</c:v>
                </c:pt>
                <c:pt idx="6">
                  <c:v>2015</c:v>
                </c:pt>
                <c:pt idx="7">
                  <c:v>2016(f)</c:v>
                </c:pt>
                <c:pt idx="8">
                  <c:v>2006</c:v>
                </c:pt>
                <c:pt idx="9">
                  <c:v>2014</c:v>
                </c:pt>
                <c:pt idx="10">
                  <c:v>2015</c:v>
                </c:pt>
                <c:pt idx="11">
                  <c:v>2016</c:v>
                </c:pt>
              </c:strCache>
            </c:strRef>
          </c:cat>
          <c:val>
            <c:numRef>
              <c:f>Sheet1!$C$22:$N$22</c:f>
              <c:numCache>
                <c:formatCode>General</c:formatCode>
                <c:ptCount val="12"/>
                <c:pt idx="0">
                  <c:v>0</c:v>
                </c:pt>
                <c:pt idx="1">
                  <c:v>255</c:v>
                </c:pt>
                <c:pt idx="2">
                  <c:v>385</c:v>
                </c:pt>
                <c:pt idx="3">
                  <c:v>580</c:v>
                </c:pt>
                <c:pt idx="4">
                  <c:v>100</c:v>
                </c:pt>
                <c:pt idx="5" formatCode="#,##0">
                  <c:v>1250</c:v>
                </c:pt>
                <c:pt idx="6" formatCode="#,##0">
                  <c:v>1400</c:v>
                </c:pt>
                <c:pt idx="7">
                  <c:v>1560</c:v>
                </c:pt>
                <c:pt idx="8">
                  <c:v>2797</c:v>
                </c:pt>
                <c:pt idx="9">
                  <c:v>1066.8</c:v>
                </c:pt>
                <c:pt idx="10">
                  <c:v>992.3</c:v>
                </c:pt>
                <c:pt idx="11">
                  <c:v>832.2</c:v>
                </c:pt>
              </c:numCache>
            </c:numRef>
          </c:val>
        </c:ser>
        <c:dLbls>
          <c:showLegendKey val="0"/>
          <c:showVal val="0"/>
          <c:showCatName val="0"/>
          <c:showSerName val="0"/>
          <c:showPercent val="0"/>
          <c:showBubbleSize val="0"/>
        </c:dLbls>
        <c:gapWidth val="102"/>
        <c:overlap val="100"/>
        <c:axId val="105159680"/>
        <c:axId val="105173760"/>
      </c:barChart>
      <c:catAx>
        <c:axId val="105159680"/>
        <c:scaling>
          <c:orientation val="minMax"/>
        </c:scaling>
        <c:delete val="0"/>
        <c:axPos val="b"/>
        <c:numFmt formatCode="General" sourceLinked="1"/>
        <c:majorTickMark val="out"/>
        <c:minorTickMark val="none"/>
        <c:tickLblPos val="nextTo"/>
        <c:spPr>
          <a:noFill/>
          <a:ln w="9525" cap="flat" cmpd="sng" algn="ctr">
            <a:solidFill>
              <a:srgbClr val="D7D7D7">
                <a:lumMod val="90000"/>
              </a:srgb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105173760"/>
        <c:crosses val="autoZero"/>
        <c:auto val="1"/>
        <c:lblAlgn val="ctr"/>
        <c:lblOffset val="100"/>
        <c:noMultiLvlLbl val="0"/>
      </c:catAx>
      <c:valAx>
        <c:axId val="105173760"/>
        <c:scaling>
          <c:orientation val="minMax"/>
          <c:max val="3000"/>
        </c:scaling>
        <c:delete val="0"/>
        <c:axPos val="l"/>
        <c:numFmt formatCode="#,##0" sourceLinked="0"/>
        <c:majorTickMark val="out"/>
        <c:minorTickMark val="none"/>
        <c:tickLblPos val="nextTo"/>
        <c:spPr>
          <a:noFill/>
          <a:ln>
            <a:solidFill>
              <a:srgbClr val="D7D7D7"/>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105159680"/>
        <c:crosses val="autoZero"/>
        <c:crossBetween val="between"/>
      </c:valAx>
      <c:spPr>
        <a:noFill/>
        <a:ln>
          <a:solidFill>
            <a:schemeClr val="bg1"/>
          </a:solidFill>
        </a:ln>
        <a:effectLst/>
      </c:spPr>
    </c:plotArea>
    <c:legend>
      <c:legendPos val="b"/>
      <c:layout>
        <c:manualLayout>
          <c:xMode val="edge"/>
          <c:yMode val="edge"/>
          <c:x val="0.19136115608692"/>
          <c:y val="0.92932861653162901"/>
          <c:w val="0.80624873024570098"/>
          <c:h val="6.859804109852120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b="0">
          <a:latin typeface="Corbel" panose="020B0503020204020204" pitchFamily="34" charset="0"/>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358902289687"/>
          <c:y val="6.8840583638056799E-2"/>
          <c:w val="0.85263753840604095"/>
          <c:h val="0.80310328291889799"/>
        </c:manualLayout>
      </c:layout>
      <c:barChart>
        <c:barDir val="bar"/>
        <c:grouping val="percentStacked"/>
        <c:varyColors val="0"/>
        <c:ser>
          <c:idx val="0"/>
          <c:order val="0"/>
          <c:tx>
            <c:strRef>
              <c:f>Sheet3!$B$1</c:f>
              <c:strCache>
                <c:ptCount val="1"/>
                <c:pt idx="0">
                  <c:v>Direct</c:v>
                </c:pt>
              </c:strCache>
            </c:strRef>
          </c:tx>
          <c:spPr>
            <a:solidFill>
              <a:schemeClr val="tx2">
                <a:lumMod val="75000"/>
              </a:schemeClr>
            </a:solidFill>
            <a:ln>
              <a:noFill/>
            </a:ln>
            <a:effectLst/>
          </c:spPr>
          <c:invertIfNegative val="0"/>
          <c:cat>
            <c:strRef>
              <c:f>Sheet3!$A$2:$A$15</c:f>
              <c:strCache>
                <c:ptCount val="14"/>
                <c:pt idx="0">
                  <c:v>thesun.co.uk</c:v>
                </c:pt>
                <c:pt idx="1">
                  <c:v>independent.co.uk</c:v>
                </c:pt>
                <c:pt idx="2">
                  <c:v>standard.co.uk</c:v>
                </c:pt>
                <c:pt idx="3">
                  <c:v>Huffington Post</c:v>
                </c:pt>
                <c:pt idx="4">
                  <c:v>mirror.co.uk</c:v>
                </c:pt>
                <c:pt idx="5">
                  <c:v>express.co.uk</c:v>
                </c:pt>
                <c:pt idx="6">
                  <c:v>telegraph.co.uk</c:v>
                </c:pt>
                <c:pt idx="7">
                  <c:v>metro.co.uk</c:v>
                </c:pt>
                <c:pt idx="8">
                  <c:v>theguardian.com</c:v>
                </c:pt>
                <c:pt idx="9">
                  <c:v>thetimes.co.uk</c:v>
                </c:pt>
                <c:pt idx="10">
                  <c:v>msn.com</c:v>
                </c:pt>
                <c:pt idx="11">
                  <c:v>dailymail.co.uk</c:v>
                </c:pt>
                <c:pt idx="12">
                  <c:v>news.sky.com</c:v>
                </c:pt>
                <c:pt idx="13">
                  <c:v>bbc.co.uk</c:v>
                </c:pt>
              </c:strCache>
            </c:strRef>
          </c:cat>
          <c:val>
            <c:numRef>
              <c:f>Sheet3!$B$2:$B$15</c:f>
              <c:numCache>
                <c:formatCode>###0.0%</c:formatCode>
                <c:ptCount val="14"/>
                <c:pt idx="0">
                  <c:v>0.115645498300174</c:v>
                </c:pt>
                <c:pt idx="1">
                  <c:v>0.12133887346416999</c:v>
                </c:pt>
                <c:pt idx="2">
                  <c:v>0.137758843160287</c:v>
                </c:pt>
                <c:pt idx="3" formatCode="0.0%">
                  <c:v>0.14525906332487101</c:v>
                </c:pt>
                <c:pt idx="4">
                  <c:v>0.15230434212810101</c:v>
                </c:pt>
                <c:pt idx="5">
                  <c:v>0.183321346794667</c:v>
                </c:pt>
                <c:pt idx="6">
                  <c:v>0.19424489667703701</c:v>
                </c:pt>
                <c:pt idx="7">
                  <c:v>0.201143794318248</c:v>
                </c:pt>
                <c:pt idx="8">
                  <c:v>0.38370339839614398</c:v>
                </c:pt>
                <c:pt idx="9">
                  <c:v>0.448577151424565</c:v>
                </c:pt>
                <c:pt idx="10">
                  <c:v>0.48324384700671702</c:v>
                </c:pt>
                <c:pt idx="11">
                  <c:v>0.504876302365037</c:v>
                </c:pt>
                <c:pt idx="12">
                  <c:v>0.64178990213489195</c:v>
                </c:pt>
                <c:pt idx="13">
                  <c:v>0.78157760860103298</c:v>
                </c:pt>
              </c:numCache>
            </c:numRef>
          </c:val>
        </c:ser>
        <c:ser>
          <c:idx val="2"/>
          <c:order val="1"/>
          <c:tx>
            <c:strRef>
              <c:f>Sheet3!$C$1</c:f>
              <c:strCache>
                <c:ptCount val="1"/>
                <c:pt idx="0">
                  <c:v>Social</c:v>
                </c:pt>
              </c:strCache>
            </c:strRef>
          </c:tx>
          <c:spPr>
            <a:solidFill>
              <a:schemeClr val="accent1"/>
            </a:solidFill>
            <a:ln>
              <a:noFill/>
            </a:ln>
            <a:effectLst/>
          </c:spPr>
          <c:invertIfNegative val="0"/>
          <c:cat>
            <c:strRef>
              <c:f>Sheet3!$A$2:$A$15</c:f>
              <c:strCache>
                <c:ptCount val="14"/>
                <c:pt idx="0">
                  <c:v>thesun.co.uk</c:v>
                </c:pt>
                <c:pt idx="1">
                  <c:v>independent.co.uk</c:v>
                </c:pt>
                <c:pt idx="2">
                  <c:v>standard.co.uk</c:v>
                </c:pt>
                <c:pt idx="3">
                  <c:v>Huffington Post</c:v>
                </c:pt>
                <c:pt idx="4">
                  <c:v>mirror.co.uk</c:v>
                </c:pt>
                <c:pt idx="5">
                  <c:v>express.co.uk</c:v>
                </c:pt>
                <c:pt idx="6">
                  <c:v>telegraph.co.uk</c:v>
                </c:pt>
                <c:pt idx="7">
                  <c:v>metro.co.uk</c:v>
                </c:pt>
                <c:pt idx="8">
                  <c:v>theguardian.com</c:v>
                </c:pt>
                <c:pt idx="9">
                  <c:v>thetimes.co.uk</c:v>
                </c:pt>
                <c:pt idx="10">
                  <c:v>msn.com</c:v>
                </c:pt>
                <c:pt idx="11">
                  <c:v>dailymail.co.uk</c:v>
                </c:pt>
                <c:pt idx="12">
                  <c:v>news.sky.com</c:v>
                </c:pt>
                <c:pt idx="13">
                  <c:v>bbc.co.uk</c:v>
                </c:pt>
              </c:strCache>
            </c:strRef>
          </c:cat>
          <c:val>
            <c:numRef>
              <c:f>Sheet3!$C$2:$C$15</c:f>
              <c:numCache>
                <c:formatCode>###0.0%</c:formatCode>
                <c:ptCount val="14"/>
                <c:pt idx="0">
                  <c:v>0.28322861313585601</c:v>
                </c:pt>
                <c:pt idx="1">
                  <c:v>0.40970476931503103</c:v>
                </c:pt>
                <c:pt idx="2">
                  <c:v>0.29437159876202001</c:v>
                </c:pt>
                <c:pt idx="3" formatCode="0.0%">
                  <c:v>0.216820557160052</c:v>
                </c:pt>
                <c:pt idx="4">
                  <c:v>0.283283940298246</c:v>
                </c:pt>
                <c:pt idx="5">
                  <c:v>0.185240812933611</c:v>
                </c:pt>
                <c:pt idx="6">
                  <c:v>0.15547949103619599</c:v>
                </c:pt>
                <c:pt idx="7">
                  <c:v>0.292228991109592</c:v>
                </c:pt>
                <c:pt idx="8">
                  <c:v>0.186886769357406</c:v>
                </c:pt>
                <c:pt idx="9">
                  <c:v>0.20890028977366901</c:v>
                </c:pt>
                <c:pt idx="10">
                  <c:v>5.8128126407927298E-2</c:v>
                </c:pt>
                <c:pt idx="11">
                  <c:v>0.11220233159892699</c:v>
                </c:pt>
                <c:pt idx="12">
                  <c:v>0.171843010086034</c:v>
                </c:pt>
                <c:pt idx="13">
                  <c:v>7.1941365177884298E-2</c:v>
                </c:pt>
              </c:numCache>
            </c:numRef>
          </c:val>
        </c:ser>
        <c:ser>
          <c:idx val="3"/>
          <c:order val="2"/>
          <c:tx>
            <c:strRef>
              <c:f>Sheet3!$D$1</c:f>
              <c:strCache>
                <c:ptCount val="1"/>
                <c:pt idx="0">
                  <c:v>Search</c:v>
                </c:pt>
              </c:strCache>
            </c:strRef>
          </c:tx>
          <c:spPr>
            <a:solidFill>
              <a:schemeClr val="accent2"/>
            </a:solidFill>
            <a:ln>
              <a:noFill/>
            </a:ln>
            <a:effectLst/>
          </c:spPr>
          <c:invertIfNegative val="0"/>
          <c:cat>
            <c:strRef>
              <c:f>Sheet3!$A$2:$A$15</c:f>
              <c:strCache>
                <c:ptCount val="14"/>
                <c:pt idx="0">
                  <c:v>thesun.co.uk</c:v>
                </c:pt>
                <c:pt idx="1">
                  <c:v>independent.co.uk</c:v>
                </c:pt>
                <c:pt idx="2">
                  <c:v>standard.co.uk</c:v>
                </c:pt>
                <c:pt idx="3">
                  <c:v>Huffington Post</c:v>
                </c:pt>
                <c:pt idx="4">
                  <c:v>mirror.co.uk</c:v>
                </c:pt>
                <c:pt idx="5">
                  <c:v>express.co.uk</c:v>
                </c:pt>
                <c:pt idx="6">
                  <c:v>telegraph.co.uk</c:v>
                </c:pt>
                <c:pt idx="7">
                  <c:v>metro.co.uk</c:v>
                </c:pt>
                <c:pt idx="8">
                  <c:v>theguardian.com</c:v>
                </c:pt>
                <c:pt idx="9">
                  <c:v>thetimes.co.uk</c:v>
                </c:pt>
                <c:pt idx="10">
                  <c:v>msn.com</c:v>
                </c:pt>
                <c:pt idx="11">
                  <c:v>dailymail.co.uk</c:v>
                </c:pt>
                <c:pt idx="12">
                  <c:v>news.sky.com</c:v>
                </c:pt>
                <c:pt idx="13">
                  <c:v>bbc.co.uk</c:v>
                </c:pt>
              </c:strCache>
            </c:strRef>
          </c:cat>
          <c:val>
            <c:numRef>
              <c:f>Sheet3!$D$2:$D$15</c:f>
              <c:numCache>
                <c:formatCode>###0.0%</c:formatCode>
                <c:ptCount val="14"/>
                <c:pt idx="0">
                  <c:v>0.45338017290488603</c:v>
                </c:pt>
                <c:pt idx="1">
                  <c:v>0.24588071811684201</c:v>
                </c:pt>
                <c:pt idx="2">
                  <c:v>0.33049433798531602</c:v>
                </c:pt>
                <c:pt idx="3" formatCode="0.0%">
                  <c:v>0.19036696521315799</c:v>
                </c:pt>
                <c:pt idx="4">
                  <c:v>0.36524087403007</c:v>
                </c:pt>
                <c:pt idx="5">
                  <c:v>0.34324258629593701</c:v>
                </c:pt>
                <c:pt idx="6">
                  <c:v>0.406589320495433</c:v>
                </c:pt>
                <c:pt idx="7">
                  <c:v>0.326386036228062</c:v>
                </c:pt>
                <c:pt idx="8">
                  <c:v>0.210695258801403</c:v>
                </c:pt>
                <c:pt idx="9">
                  <c:v>4.60439557034521E-2</c:v>
                </c:pt>
                <c:pt idx="10">
                  <c:v>2.4017169441404002E-2</c:v>
                </c:pt>
                <c:pt idx="11">
                  <c:v>0.21983533816765699</c:v>
                </c:pt>
                <c:pt idx="12">
                  <c:v>8.5172754539923207E-2</c:v>
                </c:pt>
                <c:pt idx="13">
                  <c:v>5.5699161719820103E-2</c:v>
                </c:pt>
              </c:numCache>
            </c:numRef>
          </c:val>
        </c:ser>
        <c:ser>
          <c:idx val="4"/>
          <c:order val="3"/>
          <c:tx>
            <c:strRef>
              <c:f>Sheet3!$E$1</c:f>
              <c:strCache>
                <c:ptCount val="1"/>
                <c:pt idx="0">
                  <c:v>Other</c:v>
                </c:pt>
              </c:strCache>
            </c:strRef>
          </c:tx>
          <c:spPr>
            <a:solidFill>
              <a:schemeClr val="accent3"/>
            </a:solidFill>
            <a:ln>
              <a:noFill/>
            </a:ln>
            <a:effectLst/>
          </c:spPr>
          <c:invertIfNegative val="0"/>
          <c:cat>
            <c:strRef>
              <c:f>Sheet3!$A$2:$A$15</c:f>
              <c:strCache>
                <c:ptCount val="14"/>
                <c:pt idx="0">
                  <c:v>thesun.co.uk</c:v>
                </c:pt>
                <c:pt idx="1">
                  <c:v>independent.co.uk</c:v>
                </c:pt>
                <c:pt idx="2">
                  <c:v>standard.co.uk</c:v>
                </c:pt>
                <c:pt idx="3">
                  <c:v>Huffington Post</c:v>
                </c:pt>
                <c:pt idx="4">
                  <c:v>mirror.co.uk</c:v>
                </c:pt>
                <c:pt idx="5">
                  <c:v>express.co.uk</c:v>
                </c:pt>
                <c:pt idx="6">
                  <c:v>telegraph.co.uk</c:v>
                </c:pt>
                <c:pt idx="7">
                  <c:v>metro.co.uk</c:v>
                </c:pt>
                <c:pt idx="8">
                  <c:v>theguardian.com</c:v>
                </c:pt>
                <c:pt idx="9">
                  <c:v>thetimes.co.uk</c:v>
                </c:pt>
                <c:pt idx="10">
                  <c:v>msn.com</c:v>
                </c:pt>
                <c:pt idx="11">
                  <c:v>dailymail.co.uk</c:v>
                </c:pt>
                <c:pt idx="12">
                  <c:v>news.sky.com</c:v>
                </c:pt>
                <c:pt idx="13">
                  <c:v>bbc.co.uk</c:v>
                </c:pt>
              </c:strCache>
            </c:strRef>
          </c:cat>
          <c:val>
            <c:numRef>
              <c:f>Sheet3!$E$2:$E$15</c:f>
              <c:numCache>
                <c:formatCode>###0.0%</c:formatCode>
                <c:ptCount val="14"/>
                <c:pt idx="0">
                  <c:v>0.13947831926392901</c:v>
                </c:pt>
                <c:pt idx="1">
                  <c:v>0.210399108825569</c:v>
                </c:pt>
                <c:pt idx="2">
                  <c:v>0.20641158352243599</c:v>
                </c:pt>
                <c:pt idx="3" formatCode="0%">
                  <c:v>0.44380723446182002</c:v>
                </c:pt>
                <c:pt idx="4">
                  <c:v>0.170272761023083</c:v>
                </c:pt>
                <c:pt idx="5">
                  <c:v>0.25521779516939602</c:v>
                </c:pt>
                <c:pt idx="6">
                  <c:v>0.22963146863505501</c:v>
                </c:pt>
                <c:pt idx="7">
                  <c:v>0.17061362425670301</c:v>
                </c:pt>
                <c:pt idx="8">
                  <c:v>0.20670434399176399</c:v>
                </c:pt>
                <c:pt idx="9">
                  <c:v>0.29533561277523601</c:v>
                </c:pt>
                <c:pt idx="10">
                  <c:v>0.43461085714394498</c:v>
                </c:pt>
                <c:pt idx="11">
                  <c:v>0.14838208637407699</c:v>
                </c:pt>
                <c:pt idx="12">
                  <c:v>9.3070293481400404E-2</c:v>
                </c:pt>
                <c:pt idx="13">
                  <c:v>8.5115627538349101E-2</c:v>
                </c:pt>
              </c:numCache>
            </c:numRef>
          </c:val>
        </c:ser>
        <c:dLbls>
          <c:showLegendKey val="0"/>
          <c:showVal val="0"/>
          <c:showCatName val="0"/>
          <c:showSerName val="0"/>
          <c:showPercent val="0"/>
          <c:showBubbleSize val="0"/>
        </c:dLbls>
        <c:gapWidth val="150"/>
        <c:overlap val="100"/>
        <c:axId val="37270656"/>
        <c:axId val="37272192"/>
      </c:barChart>
      <c:catAx>
        <c:axId val="37270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37272192"/>
        <c:crosses val="autoZero"/>
        <c:auto val="1"/>
        <c:lblAlgn val="ctr"/>
        <c:lblOffset val="100"/>
        <c:noMultiLvlLbl val="0"/>
      </c:catAx>
      <c:valAx>
        <c:axId val="3727219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95959"/>
                </a:solidFill>
                <a:latin typeface="+mn-lt"/>
                <a:ea typeface="+mn-ea"/>
                <a:cs typeface="+mn-cs"/>
              </a:defRPr>
            </a:pPr>
            <a:endParaRPr lang="en-US"/>
          </a:p>
        </c:txPr>
        <c:crossAx val="37270656"/>
        <c:crosses val="autoZero"/>
        <c:crossBetween val="between"/>
      </c:valAx>
      <c:spPr>
        <a:noFill/>
        <a:ln>
          <a:noFill/>
        </a:ln>
        <a:effectLst/>
      </c:spPr>
    </c:plotArea>
    <c:legend>
      <c:legendPos val="b"/>
      <c:layout>
        <c:manualLayout>
          <c:xMode val="edge"/>
          <c:yMode val="edge"/>
          <c:x val="0.38016075112384201"/>
          <c:y val="7.5851120764449395E-4"/>
          <c:w val="0.316033319263122"/>
          <c:h val="5.1536120708440103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595959"/>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 that agree</a:t>
            </a:r>
            <a:r>
              <a:rPr lang="en-US" baseline="0"/>
              <a:t> that you can 'trust most news most of the time'</a:t>
            </a:r>
            <a:endParaRPr lang="en-US"/>
          </a:p>
        </c:rich>
      </c:tx>
      <c:layout/>
      <c:overlay val="0"/>
      <c:spPr>
        <a:noFill/>
        <a:ln>
          <a:noFill/>
        </a:ln>
        <a:effectLst/>
      </c:sp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105233792"/>
        <c:axId val="105268352"/>
      </c:barChart>
      <c:catAx>
        <c:axId val="10523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268352"/>
        <c:crosses val="autoZero"/>
        <c:auto val="1"/>
        <c:lblAlgn val="ctr"/>
        <c:lblOffset val="100"/>
        <c:noMultiLvlLbl val="0"/>
      </c:catAx>
      <c:valAx>
        <c:axId val="1052683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233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7986981992904"/>
          <c:y val="9.3541784127158994E-2"/>
          <c:w val="0.76506037040706898"/>
          <c:h val="0.80333518358109002"/>
        </c:manualLayout>
      </c:layout>
      <c:barChart>
        <c:barDir val="bar"/>
        <c:grouping val="clustered"/>
        <c:varyColors val="0"/>
        <c:ser>
          <c:idx val="0"/>
          <c:order val="0"/>
          <c:tx>
            <c:strRef>
              <c:f>Sheet1!$B$1</c:f>
              <c:strCache>
                <c:ptCount val="1"/>
                <c:pt idx="0">
                  <c:v>TV</c:v>
                </c:pt>
              </c:strCache>
            </c:strRef>
          </c:tx>
          <c:spPr>
            <a:solidFill>
              <a:schemeClr val="accent1"/>
            </a:solidFill>
            <a:ln>
              <a:noFill/>
            </a:ln>
            <a:effectLst/>
          </c:spPr>
          <c:invertIfNegative val="0"/>
          <c:dLbls>
            <c:dLbl>
              <c:idx val="0"/>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F99A-4762-AB83-D116B031EB74}"/>
                </c:ex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Sheet1!$A$2:$A$35</c:f>
              <c:strCache>
                <c:ptCount val="34"/>
                <c:pt idx="0">
                  <c:v>United Kingdom</c:v>
                </c:pt>
                <c:pt idx="1">
                  <c:v>Former Yugoslav Republic of Macedonia</c:v>
                </c:pt>
                <c:pt idx="2">
                  <c:v>Serbia</c:v>
                </c:pt>
                <c:pt idx="3">
                  <c:v>Malta</c:v>
                </c:pt>
                <c:pt idx="4">
                  <c:v>Cyprus</c:v>
                </c:pt>
                <c:pt idx="5">
                  <c:v>Hungary</c:v>
                </c:pt>
                <c:pt idx="6">
                  <c:v>Greece</c:v>
                </c:pt>
                <c:pt idx="7">
                  <c:v>Montenegro</c:v>
                </c:pt>
                <c:pt idx="8">
                  <c:v>Slovenia</c:v>
                </c:pt>
                <c:pt idx="9">
                  <c:v>Bulgaria</c:v>
                </c:pt>
                <c:pt idx="10">
                  <c:v>Romania</c:v>
                </c:pt>
                <c:pt idx="11">
                  <c:v>Poland</c:v>
                </c:pt>
                <c:pt idx="12">
                  <c:v>Croatia</c:v>
                </c:pt>
                <c:pt idx="13">
                  <c:v>Latvia</c:v>
                </c:pt>
                <c:pt idx="14">
                  <c:v>Spain</c:v>
                </c:pt>
                <c:pt idx="15">
                  <c:v>Ireland</c:v>
                </c:pt>
                <c:pt idx="16">
                  <c:v>France</c:v>
                </c:pt>
                <c:pt idx="17">
                  <c:v>European Union</c:v>
                </c:pt>
                <c:pt idx="18">
                  <c:v>Turkey</c:v>
                </c:pt>
                <c:pt idx="19">
                  <c:v>Italy</c:v>
                </c:pt>
                <c:pt idx="20">
                  <c:v>Slovakia</c:v>
                </c:pt>
                <c:pt idx="21">
                  <c:v>Estonia</c:v>
                </c:pt>
                <c:pt idx="22">
                  <c:v>Czech Republic</c:v>
                </c:pt>
                <c:pt idx="23">
                  <c:v>Lithuania</c:v>
                </c:pt>
                <c:pt idx="24">
                  <c:v>Austria</c:v>
                </c:pt>
                <c:pt idx="25">
                  <c:v>Luxembourg</c:v>
                </c:pt>
                <c:pt idx="26">
                  <c:v>Germany</c:v>
                </c:pt>
                <c:pt idx="27">
                  <c:v>Denmark</c:v>
                </c:pt>
                <c:pt idx="28">
                  <c:v>Albania</c:v>
                </c:pt>
                <c:pt idx="29">
                  <c:v>Belgium</c:v>
                </c:pt>
                <c:pt idx="30">
                  <c:v>Sweden</c:v>
                </c:pt>
                <c:pt idx="31">
                  <c:v>Portugal</c:v>
                </c:pt>
                <c:pt idx="32">
                  <c:v>Finland</c:v>
                </c:pt>
                <c:pt idx="33">
                  <c:v>Netherlands</c:v>
                </c:pt>
              </c:strCache>
            </c:strRef>
          </c:cat>
          <c:val>
            <c:numRef>
              <c:f>Sheet1!$B$2:$B$35</c:f>
              <c:numCache>
                <c:formatCode>General</c:formatCode>
                <c:ptCount val="34"/>
                <c:pt idx="0">
                  <c:v>0.45346239761727503</c:v>
                </c:pt>
                <c:pt idx="1">
                  <c:v>0.77864077669902898</c:v>
                </c:pt>
                <c:pt idx="2">
                  <c:v>0.54029850746268704</c:v>
                </c:pt>
                <c:pt idx="3">
                  <c:v>0.43233082706766901</c:v>
                </c:pt>
                <c:pt idx="4">
                  <c:v>0.52490039840637503</c:v>
                </c:pt>
                <c:pt idx="5">
                  <c:v>0.46800000000000003</c:v>
                </c:pt>
                <c:pt idx="6">
                  <c:v>0.49340866290018798</c:v>
                </c:pt>
                <c:pt idx="7">
                  <c:v>0.37901701323251402</c:v>
                </c:pt>
                <c:pt idx="8">
                  <c:v>0.71914480077745402</c:v>
                </c:pt>
                <c:pt idx="9">
                  <c:v>0.62154150197628399</c:v>
                </c:pt>
                <c:pt idx="10">
                  <c:v>0.71794871794871795</c:v>
                </c:pt>
                <c:pt idx="11">
                  <c:v>0.63753723932472695</c:v>
                </c:pt>
                <c:pt idx="12">
                  <c:v>0.432</c:v>
                </c:pt>
                <c:pt idx="13">
                  <c:v>0.61546085232903902</c:v>
                </c:pt>
                <c:pt idx="14">
                  <c:v>0.48605577689243001</c:v>
                </c:pt>
                <c:pt idx="15">
                  <c:v>0.58151093439363799</c:v>
                </c:pt>
                <c:pt idx="16">
                  <c:v>0.32367632367632398</c:v>
                </c:pt>
                <c:pt idx="17">
                  <c:v>0.37190900098912</c:v>
                </c:pt>
                <c:pt idx="18">
                  <c:v>0.51826923076923104</c:v>
                </c:pt>
                <c:pt idx="19">
                  <c:v>0.50930460333006899</c:v>
                </c:pt>
                <c:pt idx="20">
                  <c:v>0.3818359375</c:v>
                </c:pt>
                <c:pt idx="21">
                  <c:v>0.64577114427860705</c:v>
                </c:pt>
                <c:pt idx="22">
                  <c:v>0.60483344219464397</c:v>
                </c:pt>
                <c:pt idx="23">
                  <c:v>0.476095617529881</c:v>
                </c:pt>
                <c:pt idx="24">
                  <c:v>0.62341463414634102</c:v>
                </c:pt>
                <c:pt idx="25">
                  <c:v>0.61171797418073504</c:v>
                </c:pt>
                <c:pt idx="26">
                  <c:v>0.22519841269841301</c:v>
                </c:pt>
                <c:pt idx="27">
                  <c:v>0.71471172962226603</c:v>
                </c:pt>
                <c:pt idx="28">
                  <c:v>0.71911196911196895</c:v>
                </c:pt>
                <c:pt idx="29">
                  <c:v>0.61252446183953002</c:v>
                </c:pt>
                <c:pt idx="30">
                  <c:v>0.58391261171797404</c:v>
                </c:pt>
                <c:pt idx="31">
                  <c:v>0.46123650637880298</c:v>
                </c:pt>
                <c:pt idx="32">
                  <c:v>0.49835769716657602</c:v>
                </c:pt>
                <c:pt idx="33">
                  <c:v>0.45242718446601898</c:v>
                </c:pt>
              </c:numCache>
            </c:numRef>
          </c:val>
          <c:extLst xmlns:c16r2="http://schemas.microsoft.com/office/drawing/2015/06/chart">
            <c:ext xmlns:c16="http://schemas.microsoft.com/office/drawing/2014/chart" uri="{C3380CC4-5D6E-409C-BE32-E72D297353CC}">
              <c16:uniqueId val="{00000004-F99A-4762-AB83-D116B031EB74}"/>
            </c:ext>
          </c:extLst>
        </c:ser>
        <c:ser>
          <c:idx val="1"/>
          <c:order val="1"/>
          <c:tx>
            <c:strRef>
              <c:f>Sheet1!$C$1</c:f>
              <c:strCache>
                <c:ptCount val="1"/>
                <c:pt idx="0">
                  <c:v>Written press</c:v>
                </c:pt>
              </c:strCache>
            </c:strRef>
          </c:tx>
          <c:spPr>
            <a:solidFill>
              <a:schemeClr val="accent2"/>
            </a:solidFill>
            <a:ln>
              <a:noFill/>
            </a:ln>
            <a:effectLst/>
          </c:spPr>
          <c:invertIfNegative val="0"/>
          <c:dLbls>
            <c:dLbl>
              <c:idx val="0"/>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F99A-4762-AB83-D116B031EB74}"/>
                </c:ex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Sheet1!$A$2:$A$35</c:f>
              <c:strCache>
                <c:ptCount val="34"/>
                <c:pt idx="0">
                  <c:v>United Kingdom</c:v>
                </c:pt>
                <c:pt idx="1">
                  <c:v>Former Yugoslav Republic of Macedonia</c:v>
                </c:pt>
                <c:pt idx="2">
                  <c:v>Serbia</c:v>
                </c:pt>
                <c:pt idx="3">
                  <c:v>Malta</c:v>
                </c:pt>
                <c:pt idx="4">
                  <c:v>Cyprus</c:v>
                </c:pt>
                <c:pt idx="5">
                  <c:v>Hungary</c:v>
                </c:pt>
                <c:pt idx="6">
                  <c:v>Greece</c:v>
                </c:pt>
                <c:pt idx="7">
                  <c:v>Montenegro</c:v>
                </c:pt>
                <c:pt idx="8">
                  <c:v>Slovenia</c:v>
                </c:pt>
                <c:pt idx="9">
                  <c:v>Bulgaria</c:v>
                </c:pt>
                <c:pt idx="10">
                  <c:v>Romania</c:v>
                </c:pt>
                <c:pt idx="11">
                  <c:v>Poland</c:v>
                </c:pt>
                <c:pt idx="12">
                  <c:v>Croatia</c:v>
                </c:pt>
                <c:pt idx="13">
                  <c:v>Latvia</c:v>
                </c:pt>
                <c:pt idx="14">
                  <c:v>Spain</c:v>
                </c:pt>
                <c:pt idx="15">
                  <c:v>Ireland</c:v>
                </c:pt>
                <c:pt idx="16">
                  <c:v>France</c:v>
                </c:pt>
                <c:pt idx="17">
                  <c:v>European Union</c:v>
                </c:pt>
                <c:pt idx="18">
                  <c:v>Turkey</c:v>
                </c:pt>
                <c:pt idx="19">
                  <c:v>Italy</c:v>
                </c:pt>
                <c:pt idx="20">
                  <c:v>Slovakia</c:v>
                </c:pt>
                <c:pt idx="21">
                  <c:v>Estonia</c:v>
                </c:pt>
                <c:pt idx="22">
                  <c:v>Czech Republic</c:v>
                </c:pt>
                <c:pt idx="23">
                  <c:v>Lithuania</c:v>
                </c:pt>
                <c:pt idx="24">
                  <c:v>Austria</c:v>
                </c:pt>
                <c:pt idx="25">
                  <c:v>Luxembourg</c:v>
                </c:pt>
                <c:pt idx="26">
                  <c:v>Germany</c:v>
                </c:pt>
                <c:pt idx="27">
                  <c:v>Denmark</c:v>
                </c:pt>
                <c:pt idx="28">
                  <c:v>Albania</c:v>
                </c:pt>
                <c:pt idx="29">
                  <c:v>Belgium</c:v>
                </c:pt>
                <c:pt idx="30">
                  <c:v>Sweden</c:v>
                </c:pt>
                <c:pt idx="31">
                  <c:v>Portugal</c:v>
                </c:pt>
                <c:pt idx="32">
                  <c:v>Finland</c:v>
                </c:pt>
                <c:pt idx="33">
                  <c:v>Netherlands</c:v>
                </c:pt>
              </c:strCache>
            </c:strRef>
          </c:cat>
          <c:val>
            <c:numRef>
              <c:f>Sheet1!$C$2:$C$35</c:f>
              <c:numCache>
                <c:formatCode>General</c:formatCode>
                <c:ptCount val="34"/>
                <c:pt idx="0">
                  <c:v>0.20982142857142899</c:v>
                </c:pt>
                <c:pt idx="1">
                  <c:v>0.23818525519848799</c:v>
                </c:pt>
                <c:pt idx="2">
                  <c:v>0.28292682926829299</c:v>
                </c:pt>
                <c:pt idx="3">
                  <c:v>0.28349514563106798</c:v>
                </c:pt>
                <c:pt idx="4">
                  <c:v>0.32</c:v>
                </c:pt>
                <c:pt idx="5">
                  <c:v>0.33600000000000002</c:v>
                </c:pt>
                <c:pt idx="6">
                  <c:v>0.34920634920634902</c:v>
                </c:pt>
                <c:pt idx="7">
                  <c:v>0.37781954887218</c:v>
                </c:pt>
                <c:pt idx="8">
                  <c:v>0.40737051792828699</c:v>
                </c:pt>
                <c:pt idx="9">
                  <c:v>0.41205533596837901</c:v>
                </c:pt>
                <c:pt idx="10">
                  <c:v>0.43084577114427902</c:v>
                </c:pt>
                <c:pt idx="11">
                  <c:v>0.43572129538763499</c:v>
                </c:pt>
                <c:pt idx="12">
                  <c:v>0.43973634651600702</c:v>
                </c:pt>
                <c:pt idx="13">
                  <c:v>0.44190665342601798</c:v>
                </c:pt>
                <c:pt idx="14">
                  <c:v>0.45643564356435601</c:v>
                </c:pt>
                <c:pt idx="15">
                  <c:v>0.459244532803181</c:v>
                </c:pt>
                <c:pt idx="16">
                  <c:v>0.46100000000000002</c:v>
                </c:pt>
                <c:pt idx="17">
                  <c:v>0.46105536706850497</c:v>
                </c:pt>
                <c:pt idx="18">
                  <c:v>0.46346153846153798</c:v>
                </c:pt>
                <c:pt idx="19">
                  <c:v>0.47254901960784301</c:v>
                </c:pt>
                <c:pt idx="20">
                  <c:v>0.47864945382323698</c:v>
                </c:pt>
                <c:pt idx="21">
                  <c:v>0.495522388059702</c:v>
                </c:pt>
                <c:pt idx="22">
                  <c:v>0.49601593625498003</c:v>
                </c:pt>
                <c:pt idx="23">
                  <c:v>0.53121902874132798</c:v>
                </c:pt>
                <c:pt idx="24">
                  <c:v>0.53996101364522398</c:v>
                </c:pt>
                <c:pt idx="25">
                  <c:v>0.54274353876739601</c:v>
                </c:pt>
                <c:pt idx="26">
                  <c:v>0.55715218811234501</c:v>
                </c:pt>
                <c:pt idx="27">
                  <c:v>0.56703078450844102</c:v>
                </c:pt>
                <c:pt idx="28">
                  <c:v>0.57818532818532797</c:v>
                </c:pt>
                <c:pt idx="29">
                  <c:v>0.58512720156555798</c:v>
                </c:pt>
                <c:pt idx="30">
                  <c:v>0.59766763848396498</c:v>
                </c:pt>
                <c:pt idx="31">
                  <c:v>0.66568047337278102</c:v>
                </c:pt>
                <c:pt idx="32">
                  <c:v>0.7</c:v>
                </c:pt>
                <c:pt idx="33">
                  <c:v>0.70535714285714302</c:v>
                </c:pt>
              </c:numCache>
            </c:numRef>
          </c:val>
          <c:extLst xmlns:c16r2="http://schemas.microsoft.com/office/drawing/2015/06/chart">
            <c:ext xmlns:c16="http://schemas.microsoft.com/office/drawing/2014/chart" uri="{C3380CC4-5D6E-409C-BE32-E72D297353CC}">
              <c16:uniqueId val="{00000006-F99A-4762-AB83-D116B031EB74}"/>
            </c:ext>
          </c:extLst>
        </c:ser>
        <c:dLbls>
          <c:showLegendKey val="0"/>
          <c:showVal val="0"/>
          <c:showCatName val="0"/>
          <c:showSerName val="0"/>
          <c:showPercent val="0"/>
          <c:showBubbleSize val="0"/>
        </c:dLbls>
        <c:gapWidth val="150"/>
        <c:axId val="104886656"/>
        <c:axId val="104888192"/>
      </c:barChart>
      <c:catAx>
        <c:axId val="104886656"/>
        <c:scaling>
          <c:orientation val="minMax"/>
        </c:scaling>
        <c:delete val="0"/>
        <c:axPos val="l"/>
        <c:numFmt formatCode="General" sourceLinked="1"/>
        <c:majorTickMark val="out"/>
        <c:minorTickMark val="none"/>
        <c:tickLblPos val="nextTo"/>
        <c:spPr>
          <a:noFill/>
          <a:ln w="9525" cap="flat" cmpd="sng" algn="ctr">
            <a:solidFill>
              <a:schemeClr val="accent6">
                <a:lumMod val="9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104888192"/>
        <c:crosses val="autoZero"/>
        <c:auto val="1"/>
        <c:lblAlgn val="ctr"/>
        <c:lblOffset val="100"/>
        <c:noMultiLvlLbl val="0"/>
      </c:catAx>
      <c:valAx>
        <c:axId val="104888192"/>
        <c:scaling>
          <c:orientation val="minMax"/>
        </c:scaling>
        <c:delete val="0"/>
        <c:axPos val="b"/>
        <c:numFmt formatCode="General" sourceLinked="1"/>
        <c:majorTickMark val="out"/>
        <c:minorTickMark val="none"/>
        <c:tickLblPos val="nextTo"/>
        <c:spPr>
          <a:noFill/>
          <a:ln>
            <a:solidFill>
              <a:schemeClr val="accent6">
                <a:lumMod val="90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104886656"/>
        <c:crosses val="autoZero"/>
        <c:crossBetween val="between"/>
      </c:valAx>
      <c:spPr>
        <a:noFill/>
        <a:ln>
          <a:solidFill>
            <a:schemeClr val="bg1"/>
          </a:solidFill>
        </a:ln>
        <a:effectLst/>
      </c:spPr>
    </c:plotArea>
    <c:legend>
      <c:legendPos val="b"/>
      <c:layout>
        <c:manualLayout>
          <c:xMode val="edge"/>
          <c:yMode val="edge"/>
          <c:x val="1.10839120633865E-3"/>
          <c:y val="0.92932859793279499"/>
          <c:w val="0.48380327177499699"/>
          <c:h val="7.067170879955790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sz="900" b="0">
          <a:latin typeface="Corbel" panose="020B0503020204020204" pitchFamily="34" charset="0"/>
        </a:defRPr>
      </a:pPr>
      <a:endParaRPr lang="en-US"/>
    </a:p>
  </c:txPr>
  <c:externalData r:id="rId2">
    <c:autoUpdate val="0"/>
  </c:externalData>
  <c:userShapes r:id="rId3"/>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60588811940682E-2"/>
          <c:y val="4.0104161732591653E-2"/>
          <c:w val="0.91685908990291876"/>
          <c:h val="0.91979167653481675"/>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solidFill>
                  <a:srgbClr val="FF0000"/>
                </a:solidFill>
              </a:ln>
              <a:effectLst/>
            </c:spPr>
            <c:extLst xmlns:c16r2="http://schemas.microsoft.com/office/drawing/2015/06/chart">
              <c:ext xmlns:c16="http://schemas.microsoft.com/office/drawing/2014/chart" uri="{C3380CC4-5D6E-409C-BE32-E72D297353CC}">
                <c16:uniqueId val="{00000001-B2B4-4854-8B15-63A003E63EDF}"/>
              </c:ext>
            </c:extLst>
          </c:dPt>
          <c:val>
            <c:numRef>
              <c:f>Sheet1!$B$1:$B$19</c:f>
              <c:numCache>
                <c:formatCode>0%</c:formatCode>
                <c:ptCount val="19"/>
                <c:pt idx="0">
                  <c:v>0.505</c:v>
                </c:pt>
                <c:pt idx="1">
                  <c:v>0.59830000000000005</c:v>
                </c:pt>
                <c:pt idx="2">
                  <c:v>0.60270000000000001</c:v>
                </c:pt>
                <c:pt idx="3">
                  <c:v>0.66769999999999996</c:v>
                </c:pt>
                <c:pt idx="4">
                  <c:v>0.67200000000000004</c:v>
                </c:pt>
                <c:pt idx="5">
                  <c:v>0.67230000000000001</c:v>
                </c:pt>
                <c:pt idx="6">
                  <c:v>0.69379999999999997</c:v>
                </c:pt>
                <c:pt idx="7">
                  <c:v>0.70720000000000005</c:v>
                </c:pt>
                <c:pt idx="8">
                  <c:v>0.71679999999999999</c:v>
                </c:pt>
                <c:pt idx="9">
                  <c:v>0.72430000000000005</c:v>
                </c:pt>
                <c:pt idx="10">
                  <c:v>0.74180000000000001</c:v>
                </c:pt>
                <c:pt idx="11">
                  <c:v>0.74780000000000002</c:v>
                </c:pt>
                <c:pt idx="12">
                  <c:v>0.751</c:v>
                </c:pt>
                <c:pt idx="13">
                  <c:v>0.75149999999999995</c:v>
                </c:pt>
                <c:pt idx="14">
                  <c:v>0.75290000000000001</c:v>
                </c:pt>
                <c:pt idx="15">
                  <c:v>0.75529999999999997</c:v>
                </c:pt>
                <c:pt idx="16">
                  <c:v>0.77100000000000002</c:v>
                </c:pt>
                <c:pt idx="17">
                  <c:v>0.78110000000000002</c:v>
                </c:pt>
                <c:pt idx="18">
                  <c:v>0.78769999999999996</c:v>
                </c:pt>
              </c:numCache>
            </c:numRef>
          </c:val>
          <c:extLst xmlns:c16r2="http://schemas.microsoft.com/office/drawing/2015/06/chart">
            <c:ext xmlns:c16="http://schemas.microsoft.com/office/drawing/2014/chart" uri="{C3380CC4-5D6E-409C-BE32-E72D297353CC}">
              <c16:uniqueId val="{00000002-B2B4-4854-8B15-63A003E63EDF}"/>
            </c:ext>
          </c:extLst>
        </c:ser>
        <c:dLbls>
          <c:showLegendKey val="0"/>
          <c:showVal val="0"/>
          <c:showCatName val="0"/>
          <c:showSerName val="0"/>
          <c:showPercent val="0"/>
          <c:showBubbleSize val="0"/>
        </c:dLbls>
        <c:gapWidth val="219"/>
        <c:overlap val="-27"/>
        <c:axId val="105369600"/>
        <c:axId val="105371136"/>
      </c:barChart>
      <c:catAx>
        <c:axId val="105369600"/>
        <c:scaling>
          <c:orientation val="minMax"/>
        </c:scaling>
        <c:delete val="1"/>
        <c:axPos val="b"/>
        <c:majorTickMark val="none"/>
        <c:minorTickMark val="none"/>
        <c:tickLblPos val="nextTo"/>
        <c:crossAx val="105371136"/>
        <c:crosses val="autoZero"/>
        <c:auto val="1"/>
        <c:lblAlgn val="ctr"/>
        <c:lblOffset val="100"/>
        <c:noMultiLvlLbl val="0"/>
      </c:catAx>
      <c:valAx>
        <c:axId val="105371136"/>
        <c:scaling>
          <c:orientation val="minMax"/>
          <c:max val="0.8"/>
          <c:min val="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369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solidFill>
                  <a:srgbClr val="FF0000"/>
                </a:solidFill>
              </a:ln>
              <a:effectLst/>
            </c:spPr>
            <c:extLst xmlns:c16r2="http://schemas.microsoft.com/office/drawing/2015/06/chart">
              <c:ext xmlns:c16="http://schemas.microsoft.com/office/drawing/2014/chart" uri="{C3380CC4-5D6E-409C-BE32-E72D297353CC}">
                <c16:uniqueId val="{00000001-DAF6-4981-90D1-5FB04A62AF57}"/>
              </c:ext>
            </c:extLst>
          </c:dPt>
          <c:cat>
            <c:strRef>
              <c:f>Sheet1!$A$1:$A$19</c:f>
              <c:strCache>
                <c:ptCount val="19"/>
                <c:pt idx="0">
                  <c:v>Facebook UK</c:v>
                </c:pt>
                <c:pt idx="1">
                  <c:v>Oxford</c:v>
                </c:pt>
                <c:pt idx="2">
                  <c:v>Bolton</c:v>
                </c:pt>
                <c:pt idx="3">
                  <c:v>Bournemouth</c:v>
                </c:pt>
                <c:pt idx="4">
                  <c:v>Greenock</c:v>
                </c:pt>
                <c:pt idx="5">
                  <c:v>Bradford</c:v>
                </c:pt>
                <c:pt idx="6">
                  <c:v>Swindon</c:v>
                </c:pt>
                <c:pt idx="7">
                  <c:v>Brighton</c:v>
                </c:pt>
                <c:pt idx="8">
                  <c:v>Poole</c:v>
                </c:pt>
                <c:pt idx="9">
                  <c:v>Blackburn</c:v>
                </c:pt>
                <c:pt idx="10">
                  <c:v>Basildon</c:v>
                </c:pt>
                <c:pt idx="11">
                  <c:v>Southend</c:v>
                </c:pt>
                <c:pt idx="12">
                  <c:v>York</c:v>
                </c:pt>
                <c:pt idx="13">
                  <c:v>Worcester</c:v>
                </c:pt>
                <c:pt idx="14">
                  <c:v>Newport</c:v>
                </c:pt>
                <c:pt idx="15">
                  <c:v>Colchester </c:v>
                </c:pt>
                <c:pt idx="16">
                  <c:v>Weymouth</c:v>
                </c:pt>
                <c:pt idx="17">
                  <c:v>Southampton</c:v>
                </c:pt>
                <c:pt idx="18">
                  <c:v>Darlington</c:v>
                </c:pt>
              </c:strCache>
            </c:strRef>
          </c:cat>
          <c:val>
            <c:numRef>
              <c:f>Sheet1!$B$1:$B$19</c:f>
              <c:numCache>
                <c:formatCode>0%</c:formatCode>
                <c:ptCount val="19"/>
                <c:pt idx="0">
                  <c:v>0.505</c:v>
                </c:pt>
                <c:pt idx="1">
                  <c:v>0.59830000000000005</c:v>
                </c:pt>
                <c:pt idx="2">
                  <c:v>0.60270000000000001</c:v>
                </c:pt>
                <c:pt idx="3">
                  <c:v>0.66769999999999996</c:v>
                </c:pt>
                <c:pt idx="4">
                  <c:v>0.67200000000000004</c:v>
                </c:pt>
                <c:pt idx="5">
                  <c:v>0.67230000000000001</c:v>
                </c:pt>
                <c:pt idx="6">
                  <c:v>0.69379999999999997</c:v>
                </c:pt>
                <c:pt idx="7">
                  <c:v>0.70720000000000005</c:v>
                </c:pt>
                <c:pt idx="8">
                  <c:v>0.71679999999999999</c:v>
                </c:pt>
                <c:pt idx="9">
                  <c:v>0.72430000000000005</c:v>
                </c:pt>
                <c:pt idx="10">
                  <c:v>0.74180000000000001</c:v>
                </c:pt>
                <c:pt idx="11">
                  <c:v>0.74780000000000002</c:v>
                </c:pt>
                <c:pt idx="12">
                  <c:v>0.751</c:v>
                </c:pt>
                <c:pt idx="13">
                  <c:v>0.75149999999999995</c:v>
                </c:pt>
                <c:pt idx="14">
                  <c:v>0.75290000000000001</c:v>
                </c:pt>
                <c:pt idx="15">
                  <c:v>0.75529999999999997</c:v>
                </c:pt>
                <c:pt idx="16">
                  <c:v>0.77100000000000002</c:v>
                </c:pt>
                <c:pt idx="17">
                  <c:v>0.78110000000000002</c:v>
                </c:pt>
                <c:pt idx="18">
                  <c:v>0.78769999999999996</c:v>
                </c:pt>
              </c:numCache>
            </c:numRef>
          </c:val>
          <c:extLst xmlns:c16r2="http://schemas.microsoft.com/office/drawing/2015/06/chart">
            <c:ext xmlns:c16="http://schemas.microsoft.com/office/drawing/2014/chart" uri="{C3380CC4-5D6E-409C-BE32-E72D297353CC}">
              <c16:uniqueId val="{00000002-DAF6-4981-90D1-5FB04A62AF57}"/>
            </c:ext>
          </c:extLst>
        </c:ser>
        <c:dLbls>
          <c:showLegendKey val="0"/>
          <c:showVal val="0"/>
          <c:showCatName val="0"/>
          <c:showSerName val="0"/>
          <c:showPercent val="0"/>
          <c:showBubbleSize val="0"/>
        </c:dLbls>
        <c:gapWidth val="219"/>
        <c:overlap val="-27"/>
        <c:axId val="105581184"/>
        <c:axId val="105595264"/>
      </c:barChart>
      <c:catAx>
        <c:axId val="10558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5595264"/>
        <c:crosses val="autoZero"/>
        <c:auto val="1"/>
        <c:lblAlgn val="ctr"/>
        <c:lblOffset val="100"/>
        <c:noMultiLvlLbl val="0"/>
      </c:catAx>
      <c:valAx>
        <c:axId val="105595264"/>
        <c:scaling>
          <c:orientation val="minMax"/>
          <c:max val="0.8"/>
          <c:min val="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81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GB" b="1" dirty="0"/>
              <a:t>Consumers' view of local news sites vs social media </a:t>
            </a:r>
          </a:p>
        </c:rich>
      </c:tx>
      <c:layout/>
      <c:overlay val="0"/>
      <c:spPr>
        <a:noFill/>
        <a:ln>
          <a:noFill/>
        </a:ln>
        <a:effectLst/>
      </c:spPr>
    </c:title>
    <c:autoTitleDeleted val="0"/>
    <c:plotArea>
      <c:layout>
        <c:manualLayout>
          <c:layoutTarget val="inner"/>
          <c:xMode val="edge"/>
          <c:yMode val="edge"/>
          <c:x val="6.2819536800993073E-2"/>
          <c:y val="0.12614131504804035"/>
          <c:w val="0.92136354722815628"/>
          <c:h val="0.61184429985711031"/>
        </c:manualLayout>
      </c:layout>
      <c:lineChart>
        <c:grouping val="standard"/>
        <c:varyColors val="0"/>
        <c:ser>
          <c:idx val="0"/>
          <c:order val="0"/>
          <c:tx>
            <c:strRef>
              <c:f>Sheet1!$B$1</c:f>
              <c:strCache>
                <c:ptCount val="1"/>
                <c:pt idx="0">
                  <c:v>Local news websites</c:v>
                </c:pt>
              </c:strCache>
            </c:strRef>
          </c:tx>
          <c:spPr>
            <a:ln w="28575" cap="rnd">
              <a:no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Contant is relevant</c:v>
                </c:pt>
                <c:pt idx="1">
                  <c:v>Content is trusted</c:v>
                </c:pt>
                <c:pt idx="2">
                  <c:v>Ads are relevant</c:v>
                </c:pt>
                <c:pt idx="3">
                  <c:v>Ads are trusted</c:v>
                </c:pt>
                <c:pt idx="4">
                  <c:v>Ads prompt consumers about products</c:v>
                </c:pt>
              </c:strCache>
            </c:strRef>
          </c:cat>
          <c:val>
            <c:numRef>
              <c:f>Sheet1!$B$2:$B$6</c:f>
              <c:numCache>
                <c:formatCode>0%</c:formatCode>
                <c:ptCount val="5"/>
                <c:pt idx="0">
                  <c:v>0.77</c:v>
                </c:pt>
                <c:pt idx="1">
                  <c:v>0.77</c:v>
                </c:pt>
                <c:pt idx="2">
                  <c:v>0.56000000000000005</c:v>
                </c:pt>
                <c:pt idx="3">
                  <c:v>0.5</c:v>
                </c:pt>
                <c:pt idx="4">
                  <c:v>0.49</c:v>
                </c:pt>
              </c:numCache>
            </c:numRef>
          </c:val>
          <c:smooth val="0"/>
          <c:extLst xmlns:c16r2="http://schemas.microsoft.com/office/drawing/2015/06/chart">
            <c:ext xmlns:c16="http://schemas.microsoft.com/office/drawing/2014/chart" uri="{C3380CC4-5D6E-409C-BE32-E72D297353CC}">
              <c16:uniqueId val="{00000000-A18B-4635-BAD1-D8E5DF1D3EAE}"/>
            </c:ext>
          </c:extLst>
        </c:ser>
        <c:ser>
          <c:idx val="1"/>
          <c:order val="1"/>
          <c:tx>
            <c:strRef>
              <c:f>Sheet1!$C$1</c:f>
              <c:strCache>
                <c:ptCount val="1"/>
                <c:pt idx="0">
                  <c:v>Social media</c:v>
                </c:pt>
              </c:strCache>
            </c:strRef>
          </c:tx>
          <c:spPr>
            <a:ln w="28575"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Contant is relevant</c:v>
                </c:pt>
                <c:pt idx="1">
                  <c:v>Content is trusted</c:v>
                </c:pt>
                <c:pt idx="2">
                  <c:v>Ads are relevant</c:v>
                </c:pt>
                <c:pt idx="3">
                  <c:v>Ads are trusted</c:v>
                </c:pt>
                <c:pt idx="4">
                  <c:v>Ads prompt consumers about products</c:v>
                </c:pt>
              </c:strCache>
            </c:strRef>
          </c:cat>
          <c:val>
            <c:numRef>
              <c:f>Sheet1!$C$2:$C$6</c:f>
              <c:numCache>
                <c:formatCode>0%</c:formatCode>
                <c:ptCount val="5"/>
                <c:pt idx="0">
                  <c:v>0.43</c:v>
                </c:pt>
                <c:pt idx="1">
                  <c:v>0.28000000000000003</c:v>
                </c:pt>
                <c:pt idx="2">
                  <c:v>0.34</c:v>
                </c:pt>
                <c:pt idx="3">
                  <c:v>0.23</c:v>
                </c:pt>
                <c:pt idx="4">
                  <c:v>0.28999999999999998</c:v>
                </c:pt>
              </c:numCache>
            </c:numRef>
          </c:val>
          <c:smooth val="0"/>
          <c:extLst xmlns:c16r2="http://schemas.microsoft.com/office/drawing/2015/06/chart">
            <c:ext xmlns:c16="http://schemas.microsoft.com/office/drawing/2014/chart" uri="{C3380CC4-5D6E-409C-BE32-E72D297353CC}">
              <c16:uniqueId val="{00000001-A18B-4635-BAD1-D8E5DF1D3EAE}"/>
            </c:ext>
          </c:extLst>
        </c:ser>
        <c:dLbls>
          <c:showLegendKey val="0"/>
          <c:showVal val="0"/>
          <c:showCatName val="0"/>
          <c:showSerName val="0"/>
          <c:showPercent val="0"/>
          <c:showBubbleSize val="0"/>
        </c:dLbls>
        <c:marker val="1"/>
        <c:smooth val="0"/>
        <c:axId val="105689856"/>
        <c:axId val="105691392"/>
      </c:lineChart>
      <c:catAx>
        <c:axId val="10568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691392"/>
        <c:crosses val="autoZero"/>
        <c:auto val="1"/>
        <c:lblAlgn val="ctr"/>
        <c:lblOffset val="100"/>
        <c:noMultiLvlLbl val="0"/>
      </c:catAx>
      <c:valAx>
        <c:axId val="105691392"/>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6898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630132651950898E-2"/>
          <c:y val="9.6145391329412799E-2"/>
          <c:w val="0.91441734314865597"/>
          <c:h val="0.69611555854422702"/>
        </c:manualLayout>
      </c:layout>
      <c:barChart>
        <c:barDir val="col"/>
        <c:grouping val="stacked"/>
        <c:varyColors val="0"/>
        <c:ser>
          <c:idx val="0"/>
          <c:order val="0"/>
          <c:tx>
            <c:strRef>
              <c:f>Sheet1!$B$1</c:f>
              <c:strCache>
                <c:ptCount val="1"/>
                <c:pt idx="0">
                  <c:v>Mid-market</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2009</c:v>
                </c:pt>
                <c:pt idx="1">
                  <c:v>2010</c:v>
                </c:pt>
                <c:pt idx="2">
                  <c:v>2011</c:v>
                </c:pt>
                <c:pt idx="3">
                  <c:v>2012</c:v>
                </c:pt>
                <c:pt idx="4">
                  <c:v>2013</c:v>
                </c:pt>
                <c:pt idx="5">
                  <c:v>2014</c:v>
                </c:pt>
                <c:pt idx="6">
                  <c:v>2015</c:v>
                </c:pt>
                <c:pt idx="7">
                  <c:v>2016</c:v>
                </c:pt>
              </c:numCache>
            </c:numRef>
          </c:cat>
          <c:val>
            <c:numRef>
              <c:f>Sheet1!$B$2:$B$9</c:f>
              <c:numCache>
                <c:formatCode>General</c:formatCode>
                <c:ptCount val="8"/>
                <c:pt idx="0">
                  <c:v>18.987474664719809</c:v>
                </c:pt>
                <c:pt idx="1">
                  <c:v>18.142177414827469</c:v>
                </c:pt>
                <c:pt idx="2">
                  <c:v>17.638074248114879</c:v>
                </c:pt>
                <c:pt idx="3">
                  <c:v>16.47279185282861</c:v>
                </c:pt>
                <c:pt idx="4">
                  <c:v>15.415683757711539</c:v>
                </c:pt>
                <c:pt idx="5">
                  <c:v>14.44116137619231</c:v>
                </c:pt>
                <c:pt idx="6">
                  <c:v>13.63460493663462</c:v>
                </c:pt>
                <c:pt idx="7">
                  <c:v>12.92519135023077</c:v>
                </c:pt>
              </c:numCache>
            </c:numRef>
          </c:val>
        </c:ser>
        <c:ser>
          <c:idx val="1"/>
          <c:order val="1"/>
          <c:tx>
            <c:strRef>
              <c:f>Sheet1!$C$1</c:f>
              <c:strCache>
                <c:ptCount val="1"/>
                <c:pt idx="0">
                  <c:v>Popular</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2009</c:v>
                </c:pt>
                <c:pt idx="1">
                  <c:v>2010</c:v>
                </c:pt>
                <c:pt idx="2">
                  <c:v>2011</c:v>
                </c:pt>
                <c:pt idx="3">
                  <c:v>2012</c:v>
                </c:pt>
                <c:pt idx="4">
                  <c:v>2013</c:v>
                </c:pt>
                <c:pt idx="5">
                  <c:v>2014</c:v>
                </c:pt>
                <c:pt idx="6">
                  <c:v>2015</c:v>
                </c:pt>
                <c:pt idx="7">
                  <c:v>2016</c:v>
                </c:pt>
              </c:numCache>
            </c:numRef>
          </c:cat>
          <c:val>
            <c:numRef>
              <c:f>Sheet1!$C$2:$C$9</c:f>
              <c:numCache>
                <c:formatCode>General</c:formatCode>
                <c:ptCount val="8"/>
                <c:pt idx="0">
                  <c:v>35.332013246134899</c:v>
                </c:pt>
                <c:pt idx="1">
                  <c:v>33.887311413026843</c:v>
                </c:pt>
                <c:pt idx="2">
                  <c:v>30.874298580385389</c:v>
                </c:pt>
                <c:pt idx="3">
                  <c:v>28.755502965998431</c:v>
                </c:pt>
                <c:pt idx="4">
                  <c:v>25.83418089263462</c:v>
                </c:pt>
                <c:pt idx="5">
                  <c:v>23.50607261030769</c:v>
                </c:pt>
                <c:pt idx="6">
                  <c:v>21.1579910221154</c:v>
                </c:pt>
                <c:pt idx="7">
                  <c:v>20.004245332499991</c:v>
                </c:pt>
              </c:numCache>
            </c:numRef>
          </c:val>
        </c:ser>
        <c:ser>
          <c:idx val="2"/>
          <c:order val="2"/>
          <c:tx>
            <c:strRef>
              <c:f>Sheet1!$D$1</c:f>
              <c:strCache>
                <c:ptCount val="1"/>
                <c:pt idx="0">
                  <c:v>Quality</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2009</c:v>
                </c:pt>
                <c:pt idx="1">
                  <c:v>2010</c:v>
                </c:pt>
                <c:pt idx="2">
                  <c:v>2011</c:v>
                </c:pt>
                <c:pt idx="3">
                  <c:v>2012</c:v>
                </c:pt>
                <c:pt idx="4">
                  <c:v>2013</c:v>
                </c:pt>
                <c:pt idx="5">
                  <c:v>2014</c:v>
                </c:pt>
                <c:pt idx="6">
                  <c:v>2015</c:v>
                </c:pt>
                <c:pt idx="7">
                  <c:v>2016</c:v>
                </c:pt>
              </c:numCache>
            </c:numRef>
          </c:cat>
          <c:val>
            <c:numRef>
              <c:f>Sheet1!$D$2:$D$9</c:f>
              <c:numCache>
                <c:formatCode>General</c:formatCode>
                <c:ptCount val="8"/>
                <c:pt idx="0">
                  <c:v>13.328099581657209</c:v>
                </c:pt>
                <c:pt idx="1">
                  <c:v>11.70833633183195</c:v>
                </c:pt>
                <c:pt idx="2">
                  <c:v>11.99937716525818</c:v>
                </c:pt>
                <c:pt idx="3">
                  <c:v>11.330968200372579</c:v>
                </c:pt>
                <c:pt idx="4">
                  <c:v>10.89748203432694</c:v>
                </c:pt>
                <c:pt idx="5">
                  <c:v>10.382947966980771</c:v>
                </c:pt>
                <c:pt idx="6">
                  <c:v>9.9204727673916082</c:v>
                </c:pt>
                <c:pt idx="7">
                  <c:v>9.4857894008461532</c:v>
                </c:pt>
              </c:numCache>
            </c:numRef>
          </c:val>
        </c:ser>
        <c:ser>
          <c:idx val="3"/>
          <c:order val="3"/>
          <c:tx>
            <c:strRef>
              <c:f>Sheet1!$E$1</c:f>
              <c:strCache>
                <c:ptCount val="1"/>
                <c:pt idx="0">
                  <c:v>Column4</c:v>
                </c:pt>
              </c:strCache>
            </c:strRef>
          </c:tx>
          <c:spPr>
            <a:no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2009</c:v>
                </c:pt>
                <c:pt idx="1">
                  <c:v>2010</c:v>
                </c:pt>
                <c:pt idx="2">
                  <c:v>2011</c:v>
                </c:pt>
                <c:pt idx="3">
                  <c:v>2012</c:v>
                </c:pt>
                <c:pt idx="4">
                  <c:v>2013</c:v>
                </c:pt>
                <c:pt idx="5">
                  <c:v>2014</c:v>
                </c:pt>
                <c:pt idx="6">
                  <c:v>2015</c:v>
                </c:pt>
                <c:pt idx="7">
                  <c:v>2016</c:v>
                </c:pt>
              </c:numCache>
            </c:numRef>
          </c:cat>
          <c:val>
            <c:numRef>
              <c:f>Sheet1!$E$2:$E$9</c:f>
              <c:numCache>
                <c:formatCode>0.00</c:formatCode>
                <c:ptCount val="8"/>
                <c:pt idx="0">
                  <c:v>67.647587492511846</c:v>
                </c:pt>
                <c:pt idx="1">
                  <c:v>63.737825159686132</c:v>
                </c:pt>
                <c:pt idx="2">
                  <c:v>60.511749993758443</c:v>
                </c:pt>
                <c:pt idx="3">
                  <c:v>56.559263019199541</c:v>
                </c:pt>
                <c:pt idx="4">
                  <c:v>52.147346684673053</c:v>
                </c:pt>
                <c:pt idx="5">
                  <c:v>48.330181953480754</c:v>
                </c:pt>
                <c:pt idx="6">
                  <c:v>44.713068726141607</c:v>
                </c:pt>
                <c:pt idx="7">
                  <c:v>42.415226083576897</c:v>
                </c:pt>
              </c:numCache>
            </c:numRef>
          </c:val>
        </c:ser>
        <c:dLbls>
          <c:showLegendKey val="0"/>
          <c:showVal val="0"/>
          <c:showCatName val="0"/>
          <c:showSerName val="0"/>
          <c:showPercent val="0"/>
          <c:showBubbleSize val="0"/>
        </c:dLbls>
        <c:gapWidth val="102"/>
        <c:overlap val="100"/>
        <c:axId val="74540928"/>
        <c:axId val="74542464"/>
      </c:barChart>
      <c:catAx>
        <c:axId val="74540928"/>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74542464"/>
        <c:crosses val="autoZero"/>
        <c:auto val="1"/>
        <c:lblAlgn val="ctr"/>
        <c:lblOffset val="100"/>
        <c:noMultiLvlLbl val="0"/>
      </c:catAx>
      <c:valAx>
        <c:axId val="74542464"/>
        <c:scaling>
          <c:orientation val="minMax"/>
          <c:max val="80"/>
          <c:min val="0"/>
        </c:scaling>
        <c:delete val="0"/>
        <c:axPos val="l"/>
        <c:numFmt formatCode="General"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74540928"/>
        <c:crosses val="autoZero"/>
        <c:crossBetween val="between"/>
        <c:majorUnit val="10"/>
      </c:valAx>
      <c:spPr>
        <a:noFill/>
        <a:ln w="25400">
          <a:noFill/>
        </a:ln>
        <a:effectLst/>
      </c:spPr>
    </c:plotArea>
    <c:legend>
      <c:legendPos val="b"/>
      <c:legendEntry>
        <c:idx val="3"/>
        <c:delete val="1"/>
      </c:legendEntry>
      <c:layout>
        <c:manualLayout>
          <c:xMode val="edge"/>
          <c:yMode val="edge"/>
          <c:x val="0"/>
          <c:y val="0.90561918617730197"/>
          <c:w val="0.64968517667108305"/>
          <c:h val="3.652622967583599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sz="1400" b="0">
          <a:latin typeface="Corbel" panose="020B0503020204020204" pitchFamily="34" charset="0"/>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GB" sz="1400" dirty="0"/>
              <a:t>Circulation growth (Y-o-Y % change)</a:t>
            </a:r>
          </a:p>
        </c:rich>
      </c:tx>
      <c:layout>
        <c:manualLayout>
          <c:xMode val="edge"/>
          <c:yMode val="edge"/>
          <c:x val="9.0113437771537996E-4"/>
          <c:y val="0"/>
        </c:manualLayout>
      </c:layout>
      <c:overlay val="0"/>
      <c:spPr>
        <a:noFill/>
        <a:ln w="38100">
          <a:noFill/>
        </a:ln>
      </c:spPr>
    </c:title>
    <c:autoTitleDeleted val="0"/>
    <c:plotArea>
      <c:layout/>
      <c:barChart>
        <c:barDir val="col"/>
        <c:grouping val="clustered"/>
        <c:varyColors val="0"/>
        <c:ser>
          <c:idx val="0"/>
          <c:order val="0"/>
          <c:tx>
            <c:strRef>
              <c:f>Sheet1!$C$9</c:f>
              <c:strCache>
                <c:ptCount val="1"/>
                <c:pt idx="0">
                  <c:v>Popular </c:v>
                </c:pt>
              </c:strCache>
            </c:strRef>
          </c:tx>
          <c:spPr>
            <a:solidFill>
              <a:srgbClr val="81DDDB"/>
            </a:solidFill>
          </c:spPr>
          <c:invertIfNegative val="0"/>
          <c:cat>
            <c:numRef>
              <c:f>Sheet1!$D$8:$L$8</c:f>
              <c:numCache>
                <c:formatCode>0</c:formatCode>
                <c:ptCount val="9"/>
                <c:pt idx="0">
                  <c:v>2007</c:v>
                </c:pt>
                <c:pt idx="1">
                  <c:v>2008</c:v>
                </c:pt>
                <c:pt idx="2">
                  <c:v>2009</c:v>
                </c:pt>
                <c:pt idx="3">
                  <c:v>2010</c:v>
                </c:pt>
                <c:pt idx="4" formatCode="General">
                  <c:v>2011</c:v>
                </c:pt>
                <c:pt idx="5" formatCode="General">
                  <c:v>2012</c:v>
                </c:pt>
                <c:pt idx="6" formatCode="General">
                  <c:v>2013</c:v>
                </c:pt>
                <c:pt idx="7" formatCode="General">
                  <c:v>2014</c:v>
                </c:pt>
                <c:pt idx="8" formatCode="General">
                  <c:v>2015</c:v>
                </c:pt>
              </c:numCache>
            </c:numRef>
          </c:cat>
          <c:val>
            <c:numRef>
              <c:f>Sheet1!$D$9:$L$9</c:f>
              <c:numCache>
                <c:formatCode>0%</c:formatCode>
                <c:ptCount val="9"/>
                <c:pt idx="0">
                  <c:v>-2.8836528716860901E-2</c:v>
                </c:pt>
                <c:pt idx="1">
                  <c:v>-3.6420143410695403E-2</c:v>
                </c:pt>
                <c:pt idx="2">
                  <c:v>-3.08017317529873E-2</c:v>
                </c:pt>
                <c:pt idx="3">
                  <c:v>-4.1294368891757603E-2</c:v>
                </c:pt>
                <c:pt idx="4">
                  <c:v>-6.7419976901303996E-2</c:v>
                </c:pt>
                <c:pt idx="5">
                  <c:v>-7.2292859830038303E-2</c:v>
                </c:pt>
                <c:pt idx="6">
                  <c:v>-9.0028380697371402E-2</c:v>
                </c:pt>
                <c:pt idx="7">
                  <c:v>-7.9725340075222306E-2</c:v>
                </c:pt>
                <c:pt idx="8">
                  <c:v>-8.2521577249479006E-2</c:v>
                </c:pt>
              </c:numCache>
            </c:numRef>
          </c:val>
          <c:extLst xmlns:c16r2="http://schemas.microsoft.com/office/drawing/2015/06/chart">
            <c:ext xmlns:c16="http://schemas.microsoft.com/office/drawing/2014/chart" uri="{C3380CC4-5D6E-409C-BE32-E72D297353CC}">
              <c16:uniqueId val="{00000000-2ED6-4516-A41B-203072B11C64}"/>
            </c:ext>
          </c:extLst>
        </c:ser>
        <c:ser>
          <c:idx val="1"/>
          <c:order val="1"/>
          <c:tx>
            <c:strRef>
              <c:f>Sheet1!$C$10</c:f>
              <c:strCache>
                <c:ptCount val="1"/>
                <c:pt idx="0">
                  <c:v>Quality</c:v>
                </c:pt>
              </c:strCache>
            </c:strRef>
          </c:tx>
          <c:spPr>
            <a:solidFill>
              <a:srgbClr val="1140D2"/>
            </a:solidFill>
            <a:ln>
              <a:noFill/>
            </a:ln>
          </c:spPr>
          <c:invertIfNegative val="0"/>
          <c:cat>
            <c:numRef>
              <c:f>Sheet1!$D$8:$L$8</c:f>
              <c:numCache>
                <c:formatCode>0</c:formatCode>
                <c:ptCount val="9"/>
                <c:pt idx="0">
                  <c:v>2007</c:v>
                </c:pt>
                <c:pt idx="1">
                  <c:v>2008</c:v>
                </c:pt>
                <c:pt idx="2">
                  <c:v>2009</c:v>
                </c:pt>
                <c:pt idx="3">
                  <c:v>2010</c:v>
                </c:pt>
                <c:pt idx="4" formatCode="General">
                  <c:v>2011</c:v>
                </c:pt>
                <c:pt idx="5" formatCode="General">
                  <c:v>2012</c:v>
                </c:pt>
                <c:pt idx="6" formatCode="General">
                  <c:v>2013</c:v>
                </c:pt>
                <c:pt idx="7" formatCode="General">
                  <c:v>2014</c:v>
                </c:pt>
                <c:pt idx="8" formatCode="General">
                  <c:v>2015</c:v>
                </c:pt>
              </c:numCache>
            </c:numRef>
          </c:cat>
          <c:val>
            <c:numRef>
              <c:f>Sheet1!$D$10:$L$10</c:f>
              <c:numCache>
                <c:formatCode>0%</c:formatCode>
                <c:ptCount val="9"/>
                <c:pt idx="0">
                  <c:v>-2.46096880572742E-2</c:v>
                </c:pt>
                <c:pt idx="1">
                  <c:v>-3.7094824546762502E-2</c:v>
                </c:pt>
                <c:pt idx="2">
                  <c:v>-7.1221260639345002E-2</c:v>
                </c:pt>
                <c:pt idx="3">
                  <c:v>-0.119295848012026</c:v>
                </c:pt>
                <c:pt idx="4">
                  <c:v>-1.49277037264922E-2</c:v>
                </c:pt>
                <c:pt idx="5">
                  <c:v>-8.3425840774767696E-2</c:v>
                </c:pt>
                <c:pt idx="6">
                  <c:v>-5.0734567046481598E-2</c:v>
                </c:pt>
                <c:pt idx="7">
                  <c:v>-5.54547180258744E-2</c:v>
                </c:pt>
                <c:pt idx="8">
                  <c:v>-4.3815807311085003E-2</c:v>
                </c:pt>
              </c:numCache>
            </c:numRef>
          </c:val>
          <c:extLst xmlns:c16r2="http://schemas.microsoft.com/office/drawing/2015/06/chart">
            <c:ext xmlns:c16="http://schemas.microsoft.com/office/drawing/2014/chart" uri="{C3380CC4-5D6E-409C-BE32-E72D297353CC}">
              <c16:uniqueId val="{00000001-2ED6-4516-A41B-203072B11C64}"/>
            </c:ext>
          </c:extLst>
        </c:ser>
        <c:dLbls>
          <c:showLegendKey val="0"/>
          <c:showVal val="0"/>
          <c:showCatName val="0"/>
          <c:showSerName val="0"/>
          <c:showPercent val="0"/>
          <c:showBubbleSize val="0"/>
        </c:dLbls>
        <c:gapWidth val="150"/>
        <c:axId val="76232960"/>
        <c:axId val="76234752"/>
      </c:barChart>
      <c:catAx>
        <c:axId val="76232960"/>
        <c:scaling>
          <c:orientation val="minMax"/>
        </c:scaling>
        <c:delete val="0"/>
        <c:axPos val="b"/>
        <c:numFmt formatCode="General" sourceLinked="0"/>
        <c:majorTickMark val="out"/>
        <c:minorTickMark val="none"/>
        <c:tickLblPos val="low"/>
        <c:crossAx val="76234752"/>
        <c:crosses val="autoZero"/>
        <c:auto val="1"/>
        <c:lblAlgn val="ctr"/>
        <c:lblOffset val="100"/>
        <c:noMultiLvlLbl val="0"/>
      </c:catAx>
      <c:valAx>
        <c:axId val="76234752"/>
        <c:scaling>
          <c:orientation val="minMax"/>
          <c:min val="-0.12"/>
        </c:scaling>
        <c:delete val="0"/>
        <c:axPos val="l"/>
        <c:majorGridlines>
          <c:spPr>
            <a:ln>
              <a:solidFill>
                <a:schemeClr val="bg1"/>
              </a:solidFill>
            </a:ln>
          </c:spPr>
        </c:majorGridlines>
        <c:numFmt formatCode="0%" sourceLinked="1"/>
        <c:majorTickMark val="out"/>
        <c:minorTickMark val="none"/>
        <c:tickLblPos val="nextTo"/>
        <c:crossAx val="76232960"/>
        <c:crosses val="autoZero"/>
        <c:crossBetween val="between"/>
      </c:valAx>
    </c:plotArea>
    <c:legend>
      <c:legendPos val="b"/>
      <c:layout>
        <c:manualLayout>
          <c:xMode val="edge"/>
          <c:yMode val="edge"/>
          <c:x val="0"/>
          <c:y val="0.91414597213809801"/>
          <c:w val="0.32402055761042398"/>
          <c:h val="8.5854027861901897E-2"/>
        </c:manualLayout>
      </c:layout>
      <c:overlay val="0"/>
    </c:legend>
    <c:plotVisOnly val="1"/>
    <c:dispBlanksAs val="gap"/>
    <c:showDLblsOverMax val="0"/>
  </c:chart>
  <c:spPr>
    <a:blipFill rotWithShape="1">
      <a:blip xmlns:r="http://schemas.openxmlformats.org/officeDocument/2006/relationships" r:embed="rId2"/>
      <a:tile tx="0" ty="0" sx="100000" sy="100000" flip="none" algn="tl"/>
    </a:blipFill>
    <a:ln w="25400">
      <a:solidFill>
        <a:schemeClr val="bg1"/>
      </a:solidFill>
    </a:ln>
  </c:spPr>
  <c:txPr>
    <a:bodyPr/>
    <a:lstStyle/>
    <a:p>
      <a:pPr>
        <a:defRPr sz="14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630132651950898E-2"/>
          <c:y val="0.13408039107764599"/>
          <c:w val="0.91441734314865597"/>
          <c:h val="0.65818050756285396"/>
        </c:manualLayout>
      </c:layout>
      <c:barChart>
        <c:barDir val="col"/>
        <c:grouping val="clustered"/>
        <c:varyColors val="0"/>
        <c:ser>
          <c:idx val="0"/>
          <c:order val="0"/>
          <c:tx>
            <c:strRef>
              <c:f>Sheet1!$B$1</c:f>
              <c:strCache>
                <c:ptCount val="1"/>
                <c:pt idx="0">
                  <c:v>Mar-15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15-24</c:v>
                </c:pt>
                <c:pt idx="1">
                  <c:v>25-34</c:v>
                </c:pt>
                <c:pt idx="2">
                  <c:v>35-54</c:v>
                </c:pt>
                <c:pt idx="3">
                  <c:v>55+</c:v>
                </c:pt>
              </c:strCache>
            </c:strRef>
          </c:cat>
          <c:val>
            <c:numRef>
              <c:f>Sheet1!$B$2:$B$5</c:f>
              <c:numCache>
                <c:formatCode>0%</c:formatCode>
                <c:ptCount val="4"/>
                <c:pt idx="0">
                  <c:v>0.9</c:v>
                </c:pt>
                <c:pt idx="1">
                  <c:v>0.89</c:v>
                </c:pt>
                <c:pt idx="2">
                  <c:v>0.76</c:v>
                </c:pt>
                <c:pt idx="3">
                  <c:v>0.3</c:v>
                </c:pt>
              </c:numCache>
            </c:numRef>
          </c:val>
        </c:ser>
        <c:ser>
          <c:idx val="1"/>
          <c:order val="1"/>
          <c:tx>
            <c:strRef>
              <c:f>Sheet1!$C$1</c:f>
              <c:strCache>
                <c:ptCount val="1"/>
                <c:pt idx="0">
                  <c:v>Jun-15</c:v>
                </c:pt>
              </c:strCache>
            </c:strRef>
          </c:tx>
          <c:spPr>
            <a:solidFill>
              <a:schemeClr val="accent2"/>
            </a:solidFill>
            <a:ln>
              <a:noFill/>
            </a:ln>
            <a:effectLst/>
          </c:spPr>
          <c:invertIfNegative val="0"/>
          <c:dLbls>
            <c:delete val="1"/>
          </c:dLbls>
          <c:cat>
            <c:strRef>
              <c:f>Sheet1!$A$2:$A$5</c:f>
              <c:strCache>
                <c:ptCount val="4"/>
                <c:pt idx="0">
                  <c:v>15-24</c:v>
                </c:pt>
                <c:pt idx="1">
                  <c:v>25-34</c:v>
                </c:pt>
                <c:pt idx="2">
                  <c:v>35-54</c:v>
                </c:pt>
                <c:pt idx="3">
                  <c:v>55+</c:v>
                </c:pt>
              </c:strCache>
            </c:strRef>
          </c:cat>
          <c:val>
            <c:numRef>
              <c:f>Sheet1!$C$2:$C$5</c:f>
              <c:numCache>
                <c:formatCode>0%</c:formatCode>
                <c:ptCount val="4"/>
                <c:pt idx="0">
                  <c:v>0.91</c:v>
                </c:pt>
                <c:pt idx="1">
                  <c:v>0.9</c:v>
                </c:pt>
                <c:pt idx="2">
                  <c:v>0.79</c:v>
                </c:pt>
                <c:pt idx="3">
                  <c:v>0.33</c:v>
                </c:pt>
              </c:numCache>
            </c:numRef>
          </c:val>
        </c:ser>
        <c:ser>
          <c:idx val="2"/>
          <c:order val="2"/>
          <c:tx>
            <c:strRef>
              <c:f>Sheet1!$D$1</c:f>
              <c:strCache>
                <c:ptCount val="1"/>
                <c:pt idx="0">
                  <c:v>Sep-15</c:v>
                </c:pt>
              </c:strCache>
            </c:strRef>
          </c:tx>
          <c:spPr>
            <a:solidFill>
              <a:schemeClr val="accent3"/>
            </a:solidFill>
            <a:ln>
              <a:noFill/>
            </a:ln>
            <a:effectLst/>
          </c:spPr>
          <c:invertIfNegative val="0"/>
          <c:dLbls>
            <c:delete val="1"/>
          </c:dLbls>
          <c:cat>
            <c:strRef>
              <c:f>Sheet1!$A$2:$A$5</c:f>
              <c:strCache>
                <c:ptCount val="4"/>
                <c:pt idx="0">
                  <c:v>15-24</c:v>
                </c:pt>
                <c:pt idx="1">
                  <c:v>25-34</c:v>
                </c:pt>
                <c:pt idx="2">
                  <c:v>35-54</c:v>
                </c:pt>
                <c:pt idx="3">
                  <c:v>55+</c:v>
                </c:pt>
              </c:strCache>
            </c:strRef>
          </c:cat>
          <c:val>
            <c:numRef>
              <c:f>Sheet1!$D$2:$D$5</c:f>
              <c:numCache>
                <c:formatCode>0%</c:formatCode>
                <c:ptCount val="4"/>
                <c:pt idx="0">
                  <c:v>0.92</c:v>
                </c:pt>
                <c:pt idx="1">
                  <c:v>0.92</c:v>
                </c:pt>
                <c:pt idx="2">
                  <c:v>0.82</c:v>
                </c:pt>
                <c:pt idx="3">
                  <c:v>0.36</c:v>
                </c:pt>
              </c:numCache>
            </c:numRef>
          </c:val>
        </c:ser>
        <c:ser>
          <c:idx val="3"/>
          <c:order val="3"/>
          <c:tx>
            <c:strRef>
              <c:f>Sheet1!$E$1</c:f>
              <c:strCache>
                <c:ptCount val="1"/>
                <c:pt idx="0">
                  <c:v>Dec-15</c:v>
                </c:pt>
              </c:strCache>
            </c:strRef>
          </c:tx>
          <c:spPr>
            <a:solidFill>
              <a:srgbClr val="002060"/>
            </a:solidFill>
            <a:ln>
              <a:noFill/>
            </a:ln>
            <a:effectLst/>
          </c:spPr>
          <c:invertIfNegative val="0"/>
          <c:dLbls>
            <c:delete val="1"/>
          </c:dLbls>
          <c:cat>
            <c:strRef>
              <c:f>Sheet1!$A$2:$A$5</c:f>
              <c:strCache>
                <c:ptCount val="4"/>
                <c:pt idx="0">
                  <c:v>15-24</c:v>
                </c:pt>
                <c:pt idx="1">
                  <c:v>25-34</c:v>
                </c:pt>
                <c:pt idx="2">
                  <c:v>35-54</c:v>
                </c:pt>
                <c:pt idx="3">
                  <c:v>55+</c:v>
                </c:pt>
              </c:strCache>
            </c:strRef>
          </c:cat>
          <c:val>
            <c:numRef>
              <c:f>Sheet1!$E$2:$E$5</c:f>
              <c:numCache>
                <c:formatCode>0%</c:formatCode>
                <c:ptCount val="4"/>
                <c:pt idx="0">
                  <c:v>0.93</c:v>
                </c:pt>
                <c:pt idx="1">
                  <c:v>0.92</c:v>
                </c:pt>
                <c:pt idx="2">
                  <c:v>0.82</c:v>
                </c:pt>
                <c:pt idx="3">
                  <c:v>0.42</c:v>
                </c:pt>
              </c:numCache>
            </c:numRef>
          </c:val>
        </c:ser>
        <c:ser>
          <c:idx val="4"/>
          <c:order val="4"/>
          <c:tx>
            <c:strRef>
              <c:f>Sheet1!$F$1</c:f>
              <c:strCache>
                <c:ptCount val="1"/>
                <c:pt idx="0">
                  <c:v>Mar-16</c:v>
                </c:pt>
              </c:strCache>
            </c:strRef>
          </c:tx>
          <c:spPr>
            <a:solidFill>
              <a:srgbClr val="81DD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15-24</c:v>
                </c:pt>
                <c:pt idx="1">
                  <c:v>25-34</c:v>
                </c:pt>
                <c:pt idx="2">
                  <c:v>35-54</c:v>
                </c:pt>
                <c:pt idx="3">
                  <c:v>55+</c:v>
                </c:pt>
              </c:strCache>
            </c:strRef>
          </c:cat>
          <c:val>
            <c:numRef>
              <c:f>Sheet1!$F$2:$F$5</c:f>
              <c:numCache>
                <c:formatCode>0%</c:formatCode>
                <c:ptCount val="4"/>
                <c:pt idx="0">
                  <c:v>0.94</c:v>
                </c:pt>
                <c:pt idx="1">
                  <c:v>0.93</c:v>
                </c:pt>
                <c:pt idx="2">
                  <c:v>0.82</c:v>
                </c:pt>
                <c:pt idx="3">
                  <c:v>0.55000000000000004</c:v>
                </c:pt>
              </c:numCache>
            </c:numRef>
          </c:val>
        </c:ser>
        <c:dLbls>
          <c:dLblPos val="outEnd"/>
          <c:showLegendKey val="0"/>
          <c:showVal val="1"/>
          <c:showCatName val="0"/>
          <c:showSerName val="0"/>
          <c:showPercent val="0"/>
          <c:showBubbleSize val="0"/>
        </c:dLbls>
        <c:gapWidth val="102"/>
        <c:axId val="76177792"/>
        <c:axId val="76179328"/>
      </c:barChart>
      <c:catAx>
        <c:axId val="76177792"/>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76179328"/>
        <c:crosses val="autoZero"/>
        <c:auto val="1"/>
        <c:lblAlgn val="ctr"/>
        <c:lblOffset val="100"/>
        <c:noMultiLvlLbl val="0"/>
      </c:catAx>
      <c:valAx>
        <c:axId val="76179328"/>
        <c:scaling>
          <c:orientation val="minMax"/>
        </c:scaling>
        <c:delete val="0"/>
        <c:axPos val="l"/>
        <c:numFmt formatCode="0%"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76177792"/>
        <c:crosses val="autoZero"/>
        <c:crossBetween val="between"/>
      </c:valAx>
      <c:spPr>
        <a:noFill/>
        <a:ln>
          <a:solidFill>
            <a:schemeClr val="bg1"/>
          </a:solidFill>
        </a:ln>
        <a:effectLst/>
      </c:spPr>
    </c:plotArea>
    <c:legend>
      <c:legendPos val="b"/>
      <c:layout>
        <c:manualLayout>
          <c:xMode val="edge"/>
          <c:yMode val="edge"/>
          <c:x val="4.4796248882258902E-2"/>
          <c:y val="0.879544772812489"/>
          <c:w val="0.54109498031495995"/>
          <c:h val="7.067170879955790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solidFill>
      <a:schemeClr val="bg1"/>
    </a:solidFill>
    <a:ln>
      <a:noFill/>
    </a:ln>
    <a:effectLst/>
  </c:spPr>
  <c:txPr>
    <a:bodyPr/>
    <a:lstStyle/>
    <a:p>
      <a:pPr>
        <a:defRPr sz="1400" b="0">
          <a:latin typeface="Corbel" panose="020B0503020204020204" pitchFamily="34" charset="0"/>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630132651950898E-2"/>
          <c:y val="0.101612809762416"/>
          <c:w val="0.91441734314865597"/>
          <c:h val="0.61896052766131504"/>
        </c:manualLayout>
      </c:layout>
      <c:barChart>
        <c:barDir val="col"/>
        <c:grouping val="clustered"/>
        <c:varyColors val="0"/>
        <c:ser>
          <c:idx val="0"/>
          <c:order val="0"/>
          <c:tx>
            <c:strRef>
              <c:f>Sheet1!$C$1</c:f>
              <c:strCache>
                <c:ptCount val="1"/>
                <c:pt idx="0">
                  <c:v>Unique users (000, LHA)</c:v>
                </c:pt>
              </c:strCache>
            </c:strRef>
          </c:tx>
          <c:spPr>
            <a:solidFill>
              <a:schemeClr val="accent1"/>
            </a:solidFill>
            <a:ln>
              <a:noFill/>
            </a:ln>
            <a:effectLst/>
          </c:spPr>
          <c:invertIfNegative val="0"/>
          <c:cat>
            <c:strRef>
              <c:f>Sheet1!$B$2:$B$26</c:f>
              <c:strCache>
                <c:ptCount val="25"/>
                <c:pt idx="0">
                  <c:v>BBC News</c:v>
                </c:pt>
                <c:pt idx="1">
                  <c:v>Mail Online</c:v>
                </c:pt>
                <c:pt idx="2">
                  <c:v>The Sun UK</c:v>
                </c:pt>
                <c:pt idx="3">
                  <c:v>The Guardian</c:v>
                </c:pt>
                <c:pt idx="4">
                  <c:v>The Telegraph</c:v>
                </c:pt>
                <c:pt idx="5">
                  <c:v>Mirror</c:v>
                </c:pt>
                <c:pt idx="6">
                  <c:v>Independent</c:v>
                </c:pt>
                <c:pt idx="7">
                  <c:v>BBC Sport</c:v>
                </c:pt>
                <c:pt idx="8">
                  <c:v>Metro.co.uk</c:v>
                </c:pt>
                <c:pt idx="9">
                  <c:v>Sky News</c:v>
                </c:pt>
                <c:pt idx="10">
                  <c:v>Express</c:v>
                </c:pt>
                <c:pt idx="11">
                  <c:v>Buzzfeed</c:v>
                </c:pt>
                <c:pt idx="12">
                  <c:v>Evening Standard</c:v>
                </c:pt>
                <c:pt idx="13">
                  <c:v>Manchester Evening News</c:v>
                </c:pt>
                <c:pt idx="14">
                  <c:v>CNN</c:v>
                </c:pt>
                <c:pt idx="15">
                  <c:v>New York Times</c:v>
                </c:pt>
                <c:pt idx="16">
                  <c:v>ITV News</c:v>
                </c:pt>
                <c:pt idx="17">
                  <c:v>MSN News</c:v>
                </c:pt>
                <c:pt idx="18">
                  <c:v>Times Online</c:v>
                </c:pt>
                <c:pt idx="19">
                  <c:v>Liverpool Echo</c:v>
                </c:pt>
                <c:pt idx="20">
                  <c:v>Daily Star</c:v>
                </c:pt>
                <c:pt idx="21">
                  <c:v>Daily Record</c:v>
                </c:pt>
                <c:pt idx="22">
                  <c:v>Huffington Post UK</c:v>
                </c:pt>
                <c:pt idx="23">
                  <c:v>Washington Post</c:v>
                </c:pt>
                <c:pt idx="24">
                  <c:v>Epoch Times</c:v>
                </c:pt>
              </c:strCache>
            </c:strRef>
          </c:cat>
          <c:val>
            <c:numRef>
              <c:f>Sheet1!$C$2:$C$26</c:f>
              <c:numCache>
                <c:formatCode>0</c:formatCode>
                <c:ptCount val="25"/>
                <c:pt idx="0">
                  <c:v>31130.312999999998</c:v>
                </c:pt>
                <c:pt idx="1">
                  <c:v>29247.348000000002</c:v>
                </c:pt>
                <c:pt idx="2">
                  <c:v>28133.116000000002</c:v>
                </c:pt>
                <c:pt idx="3">
                  <c:v>23859.606</c:v>
                </c:pt>
                <c:pt idx="4">
                  <c:v>23464.114000000001</c:v>
                </c:pt>
                <c:pt idx="5">
                  <c:v>20981.544999999998</c:v>
                </c:pt>
                <c:pt idx="6">
                  <c:v>17888.552</c:v>
                </c:pt>
                <c:pt idx="7">
                  <c:v>16581.368999999999</c:v>
                </c:pt>
                <c:pt idx="8">
                  <c:v>13880.239</c:v>
                </c:pt>
                <c:pt idx="9">
                  <c:v>12494.385</c:v>
                </c:pt>
                <c:pt idx="10">
                  <c:v>11301.896000000001</c:v>
                </c:pt>
                <c:pt idx="11">
                  <c:v>10770.058999999999</c:v>
                </c:pt>
                <c:pt idx="12">
                  <c:v>9440.5679999999957</c:v>
                </c:pt>
                <c:pt idx="13">
                  <c:v>6480.9110000000001</c:v>
                </c:pt>
                <c:pt idx="14">
                  <c:v>6105.5519999999997</c:v>
                </c:pt>
                <c:pt idx="15">
                  <c:v>5985.6909999999998</c:v>
                </c:pt>
                <c:pt idx="16">
                  <c:v>5476.13</c:v>
                </c:pt>
                <c:pt idx="17">
                  <c:v>5216.0950000000003</c:v>
                </c:pt>
                <c:pt idx="18">
                  <c:v>4957.768</c:v>
                </c:pt>
                <c:pt idx="19">
                  <c:v>4656.9859999999999</c:v>
                </c:pt>
                <c:pt idx="20">
                  <c:v>4628.7529999999997</c:v>
                </c:pt>
                <c:pt idx="21">
                  <c:v>4247.1319999999996</c:v>
                </c:pt>
                <c:pt idx="22">
                  <c:v>4036.8870000000002</c:v>
                </c:pt>
                <c:pt idx="23">
                  <c:v>3681.395</c:v>
                </c:pt>
                <c:pt idx="24">
                  <c:v>3298.3919999999998</c:v>
                </c:pt>
              </c:numCache>
            </c:numRef>
          </c:val>
          <c:extLst xmlns:c16r2="http://schemas.microsoft.com/office/drawing/2015/06/chart">
            <c:ext xmlns:c16="http://schemas.microsoft.com/office/drawing/2014/chart" uri="{C3380CC4-5D6E-409C-BE32-E72D297353CC}">
              <c16:uniqueId val="{00000004-DD48-4709-9E43-0C0D61636F63}"/>
            </c:ext>
          </c:extLst>
        </c:ser>
        <c:dLbls>
          <c:showLegendKey val="0"/>
          <c:showVal val="0"/>
          <c:showCatName val="0"/>
          <c:showSerName val="0"/>
          <c:showPercent val="0"/>
          <c:showBubbleSize val="0"/>
        </c:dLbls>
        <c:gapWidth val="102"/>
        <c:axId val="74253056"/>
        <c:axId val="74254592"/>
      </c:barChart>
      <c:lineChart>
        <c:grouping val="standard"/>
        <c:varyColors val="0"/>
        <c:ser>
          <c:idx val="1"/>
          <c:order val="1"/>
          <c:tx>
            <c:strRef>
              <c:f>Sheet1!$D$1</c:f>
              <c:strCache>
                <c:ptCount val="1"/>
                <c:pt idx="0">
                  <c:v>Average time spent per user (in month, RHA)</c:v>
                </c:pt>
              </c:strCache>
            </c:strRef>
          </c:tx>
          <c:spPr>
            <a:ln w="28575" cap="rnd">
              <a:solidFill>
                <a:schemeClr val="accent2"/>
              </a:solidFill>
              <a:round/>
            </a:ln>
            <a:effectLst/>
          </c:spPr>
          <c:marker>
            <c:symbol val="none"/>
          </c:marker>
          <c:cat>
            <c:strRef>
              <c:f>Sheet1!$B$2:$B$26</c:f>
              <c:strCache>
                <c:ptCount val="25"/>
                <c:pt idx="0">
                  <c:v>BBC News</c:v>
                </c:pt>
                <c:pt idx="1">
                  <c:v>Mail Online</c:v>
                </c:pt>
                <c:pt idx="2">
                  <c:v>The Sun UK</c:v>
                </c:pt>
                <c:pt idx="3">
                  <c:v>The Guardian</c:v>
                </c:pt>
                <c:pt idx="4">
                  <c:v>The Telegraph</c:v>
                </c:pt>
                <c:pt idx="5">
                  <c:v>Mirror</c:v>
                </c:pt>
                <c:pt idx="6">
                  <c:v>Independent</c:v>
                </c:pt>
                <c:pt idx="7">
                  <c:v>BBC Sport</c:v>
                </c:pt>
                <c:pt idx="8">
                  <c:v>Metro.co.uk</c:v>
                </c:pt>
                <c:pt idx="9">
                  <c:v>Sky News</c:v>
                </c:pt>
                <c:pt idx="10">
                  <c:v>Express</c:v>
                </c:pt>
                <c:pt idx="11">
                  <c:v>Buzzfeed</c:v>
                </c:pt>
                <c:pt idx="12">
                  <c:v>Evening Standard</c:v>
                </c:pt>
                <c:pt idx="13">
                  <c:v>Manchester Evening News</c:v>
                </c:pt>
                <c:pt idx="14">
                  <c:v>CNN</c:v>
                </c:pt>
                <c:pt idx="15">
                  <c:v>New York Times</c:v>
                </c:pt>
                <c:pt idx="16">
                  <c:v>ITV News</c:v>
                </c:pt>
                <c:pt idx="17">
                  <c:v>MSN News</c:v>
                </c:pt>
                <c:pt idx="18">
                  <c:v>Times Online</c:v>
                </c:pt>
                <c:pt idx="19">
                  <c:v>Liverpool Echo</c:v>
                </c:pt>
                <c:pt idx="20">
                  <c:v>Daily Star</c:v>
                </c:pt>
                <c:pt idx="21">
                  <c:v>Daily Record</c:v>
                </c:pt>
                <c:pt idx="22">
                  <c:v>Huffington Post UK</c:v>
                </c:pt>
                <c:pt idx="23">
                  <c:v>Washington Post</c:v>
                </c:pt>
                <c:pt idx="24">
                  <c:v>Epoch Times</c:v>
                </c:pt>
              </c:strCache>
            </c:strRef>
          </c:cat>
          <c:val>
            <c:numRef>
              <c:f>Sheet1!$D$2:$D$26</c:f>
              <c:numCache>
                <c:formatCode>0</c:formatCode>
                <c:ptCount val="25"/>
                <c:pt idx="0">
                  <c:v>77.412999999999997</c:v>
                </c:pt>
                <c:pt idx="1">
                  <c:v>43.131</c:v>
                </c:pt>
                <c:pt idx="2">
                  <c:v>17.003</c:v>
                </c:pt>
                <c:pt idx="3">
                  <c:v>25.960999999999999</c:v>
                </c:pt>
                <c:pt idx="4">
                  <c:v>24.225999999999999</c:v>
                </c:pt>
                <c:pt idx="5">
                  <c:v>13.917</c:v>
                </c:pt>
                <c:pt idx="6">
                  <c:v>6.1479999999999997</c:v>
                </c:pt>
                <c:pt idx="7">
                  <c:v>53.308999999999997</c:v>
                </c:pt>
                <c:pt idx="8">
                  <c:v>5.2530000000000001</c:v>
                </c:pt>
                <c:pt idx="9">
                  <c:v>21.526</c:v>
                </c:pt>
                <c:pt idx="10">
                  <c:v>10.647</c:v>
                </c:pt>
                <c:pt idx="11">
                  <c:v>19.643000000000001</c:v>
                </c:pt>
                <c:pt idx="12">
                  <c:v>4.3119999999999994</c:v>
                </c:pt>
                <c:pt idx="13">
                  <c:v>16.655999999999999</c:v>
                </c:pt>
                <c:pt idx="14">
                  <c:v>7.4390000000000001</c:v>
                </c:pt>
                <c:pt idx="15">
                  <c:v>7.415</c:v>
                </c:pt>
                <c:pt idx="16">
                  <c:v>3.3220000000000001</c:v>
                </c:pt>
                <c:pt idx="17">
                  <c:v>27.317</c:v>
                </c:pt>
                <c:pt idx="18">
                  <c:v>19.876999999999999</c:v>
                </c:pt>
                <c:pt idx="19">
                  <c:v>20.076000000000001</c:v>
                </c:pt>
                <c:pt idx="20">
                  <c:v>8.782</c:v>
                </c:pt>
                <c:pt idx="21">
                  <c:v>12.157</c:v>
                </c:pt>
                <c:pt idx="22">
                  <c:v>4.0039999999999996</c:v>
                </c:pt>
                <c:pt idx="23">
                  <c:v>6.9039999999999999</c:v>
                </c:pt>
                <c:pt idx="24">
                  <c:v>3.7010000000000001</c:v>
                </c:pt>
              </c:numCache>
            </c:numRef>
          </c:val>
          <c:smooth val="0"/>
          <c:extLst xmlns:c16r2="http://schemas.microsoft.com/office/drawing/2015/06/chart">
            <c:ext xmlns:c16="http://schemas.microsoft.com/office/drawing/2014/chart" uri="{C3380CC4-5D6E-409C-BE32-E72D297353CC}">
              <c16:uniqueId val="{00000006-DD48-4709-9E43-0C0D61636F63}"/>
            </c:ext>
          </c:extLst>
        </c:ser>
        <c:dLbls>
          <c:showLegendKey val="0"/>
          <c:showVal val="0"/>
          <c:showCatName val="0"/>
          <c:showSerName val="0"/>
          <c:showPercent val="0"/>
          <c:showBubbleSize val="0"/>
        </c:dLbls>
        <c:marker val="1"/>
        <c:smooth val="0"/>
        <c:axId val="74266112"/>
        <c:axId val="74264576"/>
      </c:lineChart>
      <c:catAx>
        <c:axId val="74253056"/>
        <c:scaling>
          <c:orientation val="minMax"/>
        </c:scaling>
        <c:delete val="0"/>
        <c:axPos val="b"/>
        <c:numFmt formatCode="General" sourceLinked="1"/>
        <c:majorTickMark val="out"/>
        <c:minorTickMark val="none"/>
        <c:tickLblPos val="nextTo"/>
        <c:spPr>
          <a:noFill/>
          <a:ln w="9525" cap="flat" cmpd="sng" algn="ctr">
            <a:solidFill>
              <a:schemeClr val="accent6">
                <a:lumMod val="9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Corbel" panose="020B0503020204020204" pitchFamily="34" charset="0"/>
                <a:ea typeface="+mn-ea"/>
                <a:cs typeface="+mn-cs"/>
              </a:defRPr>
            </a:pPr>
            <a:endParaRPr lang="en-US"/>
          </a:p>
        </c:txPr>
        <c:crossAx val="74254592"/>
        <c:crosses val="autoZero"/>
        <c:auto val="1"/>
        <c:lblAlgn val="ctr"/>
        <c:lblOffset val="100"/>
        <c:noMultiLvlLbl val="0"/>
      </c:catAx>
      <c:valAx>
        <c:axId val="74254592"/>
        <c:scaling>
          <c:orientation val="minMax"/>
        </c:scaling>
        <c:delete val="0"/>
        <c:axPos val="l"/>
        <c:numFmt formatCode="#,##0" sourceLinked="0"/>
        <c:majorTickMark val="out"/>
        <c:minorTickMark val="none"/>
        <c:tickLblPos val="nextTo"/>
        <c:spPr>
          <a:noFill/>
          <a:ln>
            <a:solidFill>
              <a:schemeClr val="accent6">
                <a:lumMod val="90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74253056"/>
        <c:crosses val="autoZero"/>
        <c:crossBetween val="between"/>
      </c:valAx>
      <c:valAx>
        <c:axId val="7426457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74266112"/>
        <c:crosses val="max"/>
        <c:crossBetween val="between"/>
      </c:valAx>
      <c:catAx>
        <c:axId val="74266112"/>
        <c:scaling>
          <c:orientation val="minMax"/>
        </c:scaling>
        <c:delete val="1"/>
        <c:axPos val="b"/>
        <c:numFmt formatCode="General" sourceLinked="1"/>
        <c:majorTickMark val="out"/>
        <c:minorTickMark val="none"/>
        <c:tickLblPos val="nextTo"/>
        <c:crossAx val="74264576"/>
        <c:crosses val="autoZero"/>
        <c:auto val="1"/>
        <c:lblAlgn val="ctr"/>
        <c:lblOffset val="100"/>
        <c:noMultiLvlLbl val="0"/>
      </c:catAx>
      <c:spPr>
        <a:noFill/>
        <a:ln>
          <a:solidFill>
            <a:schemeClr val="bg1"/>
          </a:solidFill>
        </a:ln>
        <a:effectLst/>
      </c:spPr>
    </c:plotArea>
    <c:legend>
      <c:legendPos val="b"/>
      <c:layout>
        <c:manualLayout>
          <c:xMode val="edge"/>
          <c:yMode val="edge"/>
          <c:x val="0.24850424458661399"/>
          <c:y val="0.12846286259672099"/>
          <c:w val="0.62396126671585805"/>
          <c:h val="5.402197993881269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b="0">
          <a:latin typeface="Corbel" panose="020B0503020204020204" pitchFamily="34" charset="0"/>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GB" sz="1400"/>
              <a:t>Daily tablet reading time (min/tablet)</a:t>
            </a:r>
          </a:p>
        </c:rich>
      </c:tx>
      <c:layout>
        <c:manualLayout>
          <c:xMode val="edge"/>
          <c:yMode val="edge"/>
          <c:x val="1.07297876010751E-3"/>
          <c:y val="0"/>
        </c:manualLayout>
      </c:layout>
      <c:overlay val="0"/>
      <c:spPr>
        <a:noFill/>
        <a:ln w="38100">
          <a:noFill/>
        </a:ln>
      </c:spPr>
    </c:title>
    <c:autoTitleDeleted val="0"/>
    <c:plotArea>
      <c:layout>
        <c:manualLayout>
          <c:layoutTarget val="inner"/>
          <c:xMode val="edge"/>
          <c:yMode val="edge"/>
          <c:x val="5.4523549139690902E-2"/>
          <c:y val="9.4345783277678702E-2"/>
          <c:w val="0.92001348789734605"/>
          <c:h val="0.71488512799536397"/>
        </c:manualLayout>
      </c:layout>
      <c:barChart>
        <c:barDir val="col"/>
        <c:grouping val="clustered"/>
        <c:varyColors val="0"/>
        <c:ser>
          <c:idx val="0"/>
          <c:order val="0"/>
          <c:tx>
            <c:strRef>
              <c:f>Sheet1!$B$1</c:f>
              <c:strCache>
                <c:ptCount val="1"/>
                <c:pt idx="0">
                  <c:v>Series 1</c:v>
                </c:pt>
              </c:strCache>
            </c:strRef>
          </c:tx>
          <c:spPr>
            <a:solidFill>
              <a:srgbClr val="ADCEDF"/>
            </a:solidFill>
          </c:spPr>
          <c:invertIfNegative val="0"/>
          <c:dPt>
            <c:idx val="4"/>
            <c:invertIfNegative val="0"/>
            <c:bubble3D val="0"/>
            <c:extLst xmlns:c16r2="http://schemas.microsoft.com/office/drawing/2015/06/chart">
              <c:ext xmlns:c16="http://schemas.microsoft.com/office/drawing/2014/chart" uri="{C3380CC4-5D6E-409C-BE32-E72D297353CC}">
                <c16:uniqueId val="{00000000-9B19-4260-966E-8BC84DA1B64C}"/>
              </c:ext>
            </c:extLst>
          </c:dPt>
          <c:dPt>
            <c:idx val="6"/>
            <c:invertIfNegative val="0"/>
            <c:bubble3D val="0"/>
            <c:spPr>
              <a:solidFill>
                <a:srgbClr val="F79421"/>
              </a:solidFill>
            </c:spPr>
            <c:extLst xmlns:c16r2="http://schemas.microsoft.com/office/drawing/2015/06/chart">
              <c:ext xmlns:c16="http://schemas.microsoft.com/office/drawing/2014/chart" uri="{C3380CC4-5D6E-409C-BE32-E72D297353CC}">
                <c16:uniqueId val="{00000002-9B19-4260-966E-8BC84DA1B64C}"/>
              </c:ext>
            </c:extLst>
          </c:dPt>
          <c:dLbls>
            <c:numFmt formatCode="#,##0.0" sourceLinked="0"/>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Sheet1!$A$2:$A$8</c:f>
              <c:strCache>
                <c:ptCount val="7"/>
                <c:pt idx="0">
                  <c:v>La Presse+ (Ca)</c:v>
                </c:pt>
                <c:pt idx="1">
                  <c:v>Toronto Star's Star Touch (Ca)</c:v>
                </c:pt>
                <c:pt idx="2">
                  <c:v>The Washington Post (US)</c:v>
                </c:pt>
                <c:pt idx="3">
                  <c:v>The New York Times (US)</c:v>
                </c:pt>
                <c:pt idx="4">
                  <c:v>Daily Mail (UK)</c:v>
                </c:pt>
                <c:pt idx="5">
                  <c:v>The Guardian (UK)</c:v>
                </c:pt>
                <c:pt idx="6">
                  <c:v>Average UK printed newspaper*</c:v>
                </c:pt>
              </c:strCache>
            </c:strRef>
          </c:cat>
          <c:val>
            <c:numRef>
              <c:f>Sheet1!$B$2:$B$8</c:f>
              <c:numCache>
                <c:formatCode>General</c:formatCode>
                <c:ptCount val="7"/>
                <c:pt idx="0">
                  <c:v>44</c:v>
                </c:pt>
                <c:pt idx="1">
                  <c:v>22</c:v>
                </c:pt>
                <c:pt idx="2">
                  <c:v>15</c:v>
                </c:pt>
                <c:pt idx="3" formatCode="0">
                  <c:v>10</c:v>
                </c:pt>
                <c:pt idx="4" formatCode="0">
                  <c:v>9.6771316390003133</c:v>
                </c:pt>
                <c:pt idx="5" formatCode="0.0">
                  <c:v>6.9925830351190941</c:v>
                </c:pt>
                <c:pt idx="6">
                  <c:v>36</c:v>
                </c:pt>
              </c:numCache>
            </c:numRef>
          </c:val>
          <c:extLst xmlns:c16r2="http://schemas.microsoft.com/office/drawing/2015/06/chart">
            <c:ext xmlns:c16="http://schemas.microsoft.com/office/drawing/2014/chart" uri="{C3380CC4-5D6E-409C-BE32-E72D297353CC}">
              <c16:uniqueId val="{00000003-9B19-4260-966E-8BC84DA1B64C}"/>
            </c:ext>
          </c:extLst>
        </c:ser>
        <c:dLbls>
          <c:showLegendKey val="0"/>
          <c:showVal val="0"/>
          <c:showCatName val="0"/>
          <c:showSerName val="0"/>
          <c:showPercent val="0"/>
          <c:showBubbleSize val="0"/>
        </c:dLbls>
        <c:gapWidth val="150"/>
        <c:axId val="34049024"/>
        <c:axId val="74310400"/>
      </c:barChart>
      <c:catAx>
        <c:axId val="34049024"/>
        <c:scaling>
          <c:orientation val="minMax"/>
        </c:scaling>
        <c:delete val="0"/>
        <c:axPos val="b"/>
        <c:numFmt formatCode="General" sourceLinked="0"/>
        <c:majorTickMark val="out"/>
        <c:minorTickMark val="none"/>
        <c:tickLblPos val="nextTo"/>
        <c:crossAx val="74310400"/>
        <c:crosses val="autoZero"/>
        <c:auto val="1"/>
        <c:lblAlgn val="ctr"/>
        <c:lblOffset val="100"/>
        <c:noMultiLvlLbl val="0"/>
      </c:catAx>
      <c:valAx>
        <c:axId val="74310400"/>
        <c:scaling>
          <c:orientation val="minMax"/>
        </c:scaling>
        <c:delete val="0"/>
        <c:axPos val="l"/>
        <c:majorGridlines>
          <c:spPr>
            <a:ln>
              <a:solidFill>
                <a:schemeClr val="bg1"/>
              </a:solidFill>
            </a:ln>
          </c:spPr>
        </c:majorGridlines>
        <c:numFmt formatCode="General" sourceLinked="1"/>
        <c:majorTickMark val="out"/>
        <c:minorTickMark val="none"/>
        <c:tickLblPos val="nextTo"/>
        <c:crossAx val="34049024"/>
        <c:crosses val="autoZero"/>
        <c:crossBetween val="between"/>
        <c:majorUnit val="10"/>
      </c:valAx>
    </c:plotArea>
    <c:plotVisOnly val="1"/>
    <c:dispBlanksAs val="gap"/>
    <c:showDLblsOverMax val="0"/>
  </c:chart>
  <c:spPr>
    <a:blipFill rotWithShape="1">
      <a:blip xmlns:r="http://schemas.openxmlformats.org/officeDocument/2006/relationships" r:embed="rId2"/>
      <a:tile tx="0" ty="0" sx="100000" sy="100000" flip="none" algn="tl"/>
    </a:blipFill>
    <a:ln w="25400">
      <a:solidFill>
        <a:schemeClr val="bg1"/>
      </a:solidFill>
    </a:ln>
  </c:spPr>
  <c:txPr>
    <a:bodyPr/>
    <a:lstStyle/>
    <a:p>
      <a:pPr>
        <a:defRPr sz="1400"/>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70995192204201"/>
          <c:y val="0.14969016228377199"/>
          <c:w val="0.91441734314865597"/>
          <c:h val="0.65818050756285396"/>
        </c:manualLayout>
      </c:layout>
      <c:pieChart>
        <c:varyColors val="1"/>
        <c:ser>
          <c:idx val="0"/>
          <c:order val="0"/>
          <c:tx>
            <c:strRef>
              <c:f>Sheet1!$B$15</c:f>
              <c:strCache>
                <c:ptCount val="1"/>
                <c:pt idx="0">
                  <c:v>2013</c:v>
                </c:pt>
              </c:strCache>
            </c:strRef>
          </c:tx>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CE65-478E-8563-EE7DC76E117F}"/>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CE65-478E-8563-EE7DC76E117F}"/>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CE65-478E-8563-EE7DC76E117F}"/>
              </c:ext>
            </c:extLst>
          </c:dPt>
          <c:dPt>
            <c:idx val="3"/>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7-CE65-478E-8563-EE7DC76E117F}"/>
              </c:ext>
            </c:extLst>
          </c:dPt>
          <c:dLbls>
            <c:dLbl>
              <c:idx val="0"/>
              <c:layout>
                <c:manualLayout>
                  <c:x val="0.15767249337570299"/>
                  <c:y val="5.3118583969855901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CE65-478E-8563-EE7DC76E117F}"/>
                </c:ext>
                <c:ext xmlns:c15="http://schemas.microsoft.com/office/drawing/2012/chart" uri="{CE6537A1-D6FC-4f65-9D91-7224C49458BB}">
                  <c15:layout/>
                </c:ext>
              </c:extLst>
            </c:dLbl>
            <c:dLbl>
              <c:idx val="1"/>
              <c:layout>
                <c:manualLayout>
                  <c:x val="-0.209441104563311"/>
                  <c:y val="1.2876062946909701E-2"/>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orbel" panose="020B0503020204020204" pitchFamily="34" charset="0"/>
                      <a:ea typeface="+mn-ea"/>
                      <a:cs typeface="+mn-cs"/>
                    </a:defRPr>
                  </a:pPr>
                  <a:endParaRPr lang="en-US"/>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CE65-478E-8563-EE7DC76E117F}"/>
                </c:ext>
                <c:ext xmlns:c15="http://schemas.microsoft.com/office/drawing/2012/chart" uri="{CE6537A1-D6FC-4f65-9D91-7224C49458BB}">
                  <c15:layout/>
                </c:ext>
              </c:extLst>
            </c:dLbl>
            <c:dLbl>
              <c:idx val="2"/>
              <c:layout>
                <c:manualLayout>
                  <c:x val="0.27804974365103002"/>
                  <c:y val="-6.3983799155148999E-2"/>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orbel" panose="020B0503020204020204" pitchFamily="34" charset="0"/>
                      <a:ea typeface="+mn-ea"/>
                      <a:cs typeface="+mn-cs"/>
                    </a:defRPr>
                  </a:pPr>
                  <a:endParaRPr lang="en-US"/>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CE65-478E-8563-EE7DC76E117F}"/>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orbel" panose="020B0503020204020204" pitchFamily="34" charset="0"/>
                    <a:ea typeface="+mn-ea"/>
                    <a:cs typeface="+mn-cs"/>
                  </a:defRPr>
                </a:pPr>
                <a:endParaRPr lang="en-US"/>
              </a:p>
            </c:txPr>
            <c:dLblPos val="in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Sheet1!$A$16:$A$18</c:f>
              <c:strCache>
                <c:ptCount val="3"/>
                <c:pt idx="0">
                  <c:v>Facebook</c:v>
                </c:pt>
                <c:pt idx="1">
                  <c:v>Google</c:v>
                </c:pt>
                <c:pt idx="2">
                  <c:v>Other</c:v>
                </c:pt>
              </c:strCache>
            </c:strRef>
          </c:cat>
          <c:val>
            <c:numRef>
              <c:f>Sheet1!$B$16:$B$18</c:f>
              <c:numCache>
                <c:formatCode>0%</c:formatCode>
                <c:ptCount val="3"/>
                <c:pt idx="0">
                  <c:v>4.7722498618364098E-2</c:v>
                </c:pt>
                <c:pt idx="1">
                  <c:v>0.35803744358709</c:v>
                </c:pt>
                <c:pt idx="2">
                  <c:v>0.59424005779454603</c:v>
                </c:pt>
              </c:numCache>
            </c:numRef>
          </c:val>
          <c:extLst xmlns:c16r2="http://schemas.microsoft.com/office/drawing/2015/06/chart">
            <c:ext xmlns:c16="http://schemas.microsoft.com/office/drawing/2014/chart" uri="{C3380CC4-5D6E-409C-BE32-E72D297353CC}">
              <c16:uniqueId val="{00000008-CE65-478E-8563-EE7DC76E117F}"/>
            </c:ext>
          </c:extLst>
        </c:ser>
        <c:dLbls>
          <c:showLegendKey val="0"/>
          <c:showVal val="0"/>
          <c:showCatName val="0"/>
          <c:showSerName val="0"/>
          <c:showPercent val="0"/>
          <c:showBubbleSize val="0"/>
          <c:showLeaderLines val="1"/>
        </c:dLbls>
        <c:firstSliceAng val="0"/>
      </c:pieChart>
      <c:spPr>
        <a:noFill/>
        <a:ln>
          <a:solidFill>
            <a:schemeClr val="bg1"/>
          </a:solidFill>
        </a:ln>
        <a:effectLst/>
      </c:spPr>
    </c:plotArea>
    <c:plotVisOnly val="1"/>
    <c:dispBlanksAs val="gap"/>
    <c:showDLblsOverMax val="0"/>
  </c:chart>
  <c:spPr>
    <a:solidFill>
      <a:schemeClr val="bg1"/>
    </a:solidFill>
    <a:ln>
      <a:noFill/>
    </a:ln>
    <a:effectLst/>
  </c:spPr>
  <c:txPr>
    <a:bodyPr/>
    <a:lstStyle/>
    <a:p>
      <a:pPr>
        <a:defRPr sz="900" b="0">
          <a:latin typeface="Corbel" panose="020B0503020204020204" pitchFamily="34" charset="0"/>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630132651950898E-2"/>
          <c:y val="0.13408039107764599"/>
          <c:w val="0.91441734314865597"/>
          <c:h val="0.65818050756285396"/>
        </c:manualLayout>
      </c:layout>
      <c:pieChart>
        <c:varyColors val="1"/>
        <c:ser>
          <c:idx val="0"/>
          <c:order val="0"/>
          <c:tx>
            <c:strRef>
              <c:f>Sheet1!$B$15</c:f>
              <c:strCache>
                <c:ptCount val="1"/>
                <c:pt idx="0">
                  <c:v>2016</c:v>
                </c:pt>
              </c:strCache>
            </c:strRef>
          </c:tx>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2425-4CA8-A2FB-167F9C2E60AC}"/>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2425-4CA8-A2FB-167F9C2E60AC}"/>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2425-4CA8-A2FB-167F9C2E60AC}"/>
              </c:ext>
            </c:extLst>
          </c:dPt>
          <c:dPt>
            <c:idx val="3"/>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7-2425-4CA8-A2FB-167F9C2E60AC}"/>
              </c:ext>
            </c:extLst>
          </c:dPt>
          <c:dLbls>
            <c:dLbl>
              <c:idx val="0"/>
              <c:layout>
                <c:manualLayout>
                  <c:x val="-0.179437421372377"/>
                  <c:y val="0.16626244857342901"/>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2425-4CA8-A2FB-167F9C2E60AC}"/>
                </c:ext>
                <c:ext xmlns:c15="http://schemas.microsoft.com/office/drawing/2012/chart" uri="{CE6537A1-D6FC-4f65-9D91-7224C49458BB}">
                  <c15:layout/>
                </c:ext>
              </c:extLst>
            </c:dLbl>
            <c:dLbl>
              <c:idx val="1"/>
              <c:layout>
                <c:manualLayout>
                  <c:x val="-0.159962653248928"/>
                  <c:y val="-0.18552283025101701"/>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orbel" panose="020B0503020204020204" pitchFamily="34" charset="0"/>
                      <a:ea typeface="+mn-ea"/>
                      <a:cs typeface="+mn-cs"/>
                    </a:defRPr>
                  </a:pPr>
                  <a:endParaRPr lang="en-US"/>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2425-4CA8-A2FB-167F9C2E60AC}"/>
                </c:ext>
                <c:ext xmlns:c15="http://schemas.microsoft.com/office/drawing/2012/chart" uri="{CE6537A1-D6FC-4f65-9D91-7224C49458BB}">
                  <c15:layout/>
                </c:ext>
              </c:extLst>
            </c:dLbl>
            <c:dLbl>
              <c:idx val="2"/>
              <c:layout>
                <c:manualLayout>
                  <c:x val="0.243282471032675"/>
                  <c:y val="7.2639048401941395E-2"/>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orbel" panose="020B0503020204020204" pitchFamily="34" charset="0"/>
                      <a:ea typeface="+mn-ea"/>
                      <a:cs typeface="+mn-cs"/>
                    </a:defRPr>
                  </a:pPr>
                  <a:endParaRPr lang="en-US"/>
                </a:p>
              </c:txPr>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2425-4CA8-A2FB-167F9C2E60AC}"/>
                </c:ext>
                <c:ext xmlns:c15="http://schemas.microsoft.com/office/drawing/2012/chart" uri="{CE6537A1-D6FC-4f65-9D91-7224C49458BB}">
                  <c15:layout/>
                </c:ext>
              </c:extLst>
            </c:dLbl>
            <c:dLbl>
              <c:idx val="3"/>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Corbel" panose="020B0503020204020204" pitchFamily="34" charset="0"/>
                      <a:ea typeface="+mn-ea"/>
                      <a:cs typeface="+mn-cs"/>
                    </a:defRPr>
                  </a:pPr>
                  <a:endParaRPr lang="en-US"/>
                </a:p>
              </c:txPr>
              <c:dLblPos val="inEnd"/>
              <c:showLegendKey val="0"/>
              <c:showVal val="1"/>
              <c:showCatName val="1"/>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dLblPos val="in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Sheet1!$A$16:$A$18</c:f>
              <c:strCache>
                <c:ptCount val="3"/>
                <c:pt idx="0">
                  <c:v>Facebook</c:v>
                </c:pt>
                <c:pt idx="1">
                  <c:v>Google</c:v>
                </c:pt>
                <c:pt idx="2">
                  <c:v>Other</c:v>
                </c:pt>
              </c:strCache>
            </c:strRef>
          </c:cat>
          <c:val>
            <c:numRef>
              <c:f>Sheet1!$B$16:$B$18</c:f>
              <c:numCache>
                <c:formatCode>0%</c:formatCode>
                <c:ptCount val="3"/>
                <c:pt idx="0">
                  <c:v>0.21823839744444101</c:v>
                </c:pt>
                <c:pt idx="1">
                  <c:v>0.43225799482122002</c:v>
                </c:pt>
                <c:pt idx="2">
                  <c:v>0.34950360773433897</c:v>
                </c:pt>
              </c:numCache>
            </c:numRef>
          </c:val>
          <c:extLst xmlns:c16r2="http://schemas.microsoft.com/office/drawing/2015/06/chart">
            <c:ext xmlns:c16="http://schemas.microsoft.com/office/drawing/2014/chart" uri="{C3380CC4-5D6E-409C-BE32-E72D297353CC}">
              <c16:uniqueId val="{00000008-2425-4CA8-A2FB-167F9C2E60AC}"/>
            </c:ext>
          </c:extLst>
        </c:ser>
        <c:dLbls>
          <c:showLegendKey val="0"/>
          <c:showVal val="0"/>
          <c:showCatName val="0"/>
          <c:showSerName val="0"/>
          <c:showPercent val="0"/>
          <c:showBubbleSize val="0"/>
          <c:showLeaderLines val="1"/>
        </c:dLbls>
        <c:firstSliceAng val="0"/>
      </c:pieChart>
      <c:spPr>
        <a:noFill/>
        <a:ln>
          <a:solidFill>
            <a:schemeClr val="bg1"/>
          </a:solidFill>
        </a:ln>
        <a:effectLst/>
      </c:spPr>
    </c:plotArea>
    <c:plotVisOnly val="1"/>
    <c:dispBlanksAs val="gap"/>
    <c:showDLblsOverMax val="0"/>
  </c:chart>
  <c:spPr>
    <a:solidFill>
      <a:schemeClr val="bg1"/>
    </a:solidFill>
    <a:ln>
      <a:noFill/>
    </a:ln>
    <a:effectLst/>
  </c:spPr>
  <c:txPr>
    <a:bodyPr/>
    <a:lstStyle/>
    <a:p>
      <a:pPr>
        <a:defRPr sz="900" b="0">
          <a:latin typeface="Corbel" panose="020B0503020204020204" pitchFamily="34" charset="0"/>
        </a:defRPr>
      </a:pPr>
      <a:endParaRPr lang="en-US"/>
    </a:p>
  </c:txPr>
  <c:externalData r:id="rId2">
    <c:autoUpdate val="0"/>
  </c:externalData>
  <c:userShapes r:id="rId3"/>
</c:chartSpace>
</file>

<file path=ppt/drawings/_rels/drawing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image" Target="../media/image31.tiff"/><Relationship Id="rId5" Type="http://schemas.openxmlformats.org/officeDocument/2006/relationships/image" Target="../media/image35.png"/><Relationship Id="rId4" Type="http://schemas.openxmlformats.org/officeDocument/2006/relationships/image" Target="../media/image34.png"/></Relationships>
</file>

<file path=ppt/drawings/drawing1.xml><?xml version="1.0" encoding="utf-8"?>
<c:userShapes xmlns:c="http://schemas.openxmlformats.org/drawingml/2006/chart">
  <cdr:relSizeAnchor xmlns:cdr="http://schemas.openxmlformats.org/drawingml/2006/chartDrawing">
    <cdr:from>
      <cdr:x>0.48297</cdr:x>
      <cdr:y>0.04965</cdr:y>
    </cdr:from>
    <cdr:to>
      <cdr:x>0.7678</cdr:x>
      <cdr:y>0.15175</cdr:y>
    </cdr:to>
    <cdr:sp macro="" textlink="">
      <cdr:nvSpPr>
        <cdr:cNvPr id="2" name="Rectangle 1"/>
        <cdr:cNvSpPr/>
      </cdr:nvSpPr>
      <cdr:spPr>
        <a:xfrm xmlns:a="http://schemas.openxmlformats.org/drawingml/2006/main">
          <a:off x="3962400" y="240837"/>
          <a:ext cx="2336800" cy="49530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10.xml><?xml version="1.0" encoding="utf-8"?>
<c:userShapes xmlns:c="http://schemas.openxmlformats.org/drawingml/2006/chart">
  <cdr:relSizeAnchor xmlns:cdr="http://schemas.openxmlformats.org/drawingml/2006/chartDrawing">
    <cdr:from>
      <cdr:x>0.77825</cdr:x>
      <cdr:y>0.94239</cdr:y>
    </cdr:from>
    <cdr:to>
      <cdr:x>1</cdr:x>
      <cdr:y>1</cdr:y>
    </cdr:to>
    <cdr:sp macro="" textlink="">
      <cdr:nvSpPr>
        <cdr:cNvPr id="2" name="TextBox 1"/>
        <cdr:cNvSpPr txBox="1"/>
      </cdr:nvSpPr>
      <cdr:spPr>
        <a:xfrm xmlns:a="http://schemas.openxmlformats.org/drawingml/2006/main">
          <a:off x="7590738" y="4871201"/>
          <a:ext cx="2162861" cy="29777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dirty="0"/>
            <a:t>[Source: Enders Analysis, AA/WARC]</a:t>
          </a:r>
        </a:p>
      </cdr:txBody>
    </cdr:sp>
  </cdr:relSizeAnchor>
</c:userShapes>
</file>

<file path=ppt/drawings/drawing11.xml><?xml version="1.0" encoding="utf-8"?>
<c:userShapes xmlns:c="http://schemas.openxmlformats.org/drawingml/2006/chart">
  <cdr:relSizeAnchor xmlns:cdr="http://schemas.openxmlformats.org/drawingml/2006/chartDrawing">
    <cdr:from>
      <cdr:x>0.6718</cdr:x>
      <cdr:y>0.91879</cdr:y>
    </cdr:from>
    <cdr:to>
      <cdr:x>0.97877</cdr:x>
      <cdr:y>1</cdr:y>
    </cdr:to>
    <cdr:sp macro="" textlink="">
      <cdr:nvSpPr>
        <cdr:cNvPr id="2" name="TextBox 1"/>
        <cdr:cNvSpPr txBox="1"/>
      </cdr:nvSpPr>
      <cdr:spPr>
        <a:xfrm xmlns:a="http://schemas.openxmlformats.org/drawingml/2006/main">
          <a:off x="6071721" y="4959264"/>
          <a:ext cx="2774380" cy="4383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endParaRPr lang="en-GB" sz="900" dirty="0"/>
        </a:p>
      </cdr:txBody>
    </cdr:sp>
  </cdr:relSizeAnchor>
  <cdr:relSizeAnchor xmlns:cdr="http://schemas.openxmlformats.org/drawingml/2006/chartDrawing">
    <cdr:from>
      <cdr:x>0.44606</cdr:x>
      <cdr:y>0.95471</cdr:y>
    </cdr:from>
    <cdr:to>
      <cdr:x>0.99935</cdr:x>
      <cdr:y>0.99379</cdr:y>
    </cdr:to>
    <cdr:sp macro="" textlink="">
      <cdr:nvSpPr>
        <cdr:cNvPr id="3" name="TextBox 1"/>
        <cdr:cNvSpPr txBox="1"/>
      </cdr:nvSpPr>
      <cdr:spPr>
        <a:xfrm xmlns:a="http://schemas.openxmlformats.org/drawingml/2006/main">
          <a:off x="2176048" y="5535198"/>
          <a:ext cx="2699163" cy="2265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800" dirty="0"/>
            <a:t>[Source: Enders Analysis estimates based on IAB and AA/WARC ]</a:t>
          </a:r>
        </a:p>
      </cdr:txBody>
    </cdr:sp>
  </cdr:relSizeAnchor>
  <cdr:relSizeAnchor xmlns:cdr="http://schemas.openxmlformats.org/drawingml/2006/chartDrawing">
    <cdr:from>
      <cdr:x>0</cdr:x>
      <cdr:y>0</cdr:y>
    </cdr:from>
    <cdr:to>
      <cdr:x>0.98391</cdr:x>
      <cdr:y>0.0473</cdr:y>
    </cdr:to>
    <cdr:sp macro="" textlink="">
      <cdr:nvSpPr>
        <cdr:cNvPr id="5" name="TextBox 1"/>
        <cdr:cNvSpPr txBox="1"/>
      </cdr:nvSpPr>
      <cdr:spPr>
        <a:xfrm xmlns:a="http://schemas.openxmlformats.org/drawingml/2006/main">
          <a:off x="0" y="0"/>
          <a:ext cx="4799907" cy="274207"/>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000" b="1" dirty="0"/>
            <a:t>Title</a:t>
          </a:r>
          <a:endParaRPr lang="en-GB" sz="700" b="1" dirty="0"/>
        </a:p>
      </cdr:txBody>
    </cdr:sp>
  </cdr:relSizeAnchor>
  <cdr:relSizeAnchor xmlns:cdr="http://schemas.openxmlformats.org/drawingml/2006/chartDrawing">
    <cdr:from>
      <cdr:x>0</cdr:x>
      <cdr:y>0</cdr:y>
    </cdr:from>
    <cdr:to>
      <cdr:x>1</cdr:x>
      <cdr:y>0.04358</cdr:y>
    </cdr:to>
    <cdr:sp macro="" textlink="">
      <cdr:nvSpPr>
        <cdr:cNvPr id="6" name="TextBox 1"/>
        <cdr:cNvSpPr txBox="1"/>
      </cdr:nvSpPr>
      <cdr:spPr>
        <a:xfrm xmlns:a="http://schemas.openxmlformats.org/drawingml/2006/main">
          <a:off x="0" y="0"/>
          <a:ext cx="4878388" cy="252692"/>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t>Internet display sales by publisher type (%)</a:t>
          </a:r>
          <a:endParaRPr lang="en-GB" sz="1000" b="1" dirty="0"/>
        </a:p>
      </cdr:txBody>
    </cdr:sp>
  </cdr:relSizeAnchor>
</c:userShapes>
</file>

<file path=ppt/drawings/drawing12.xml><?xml version="1.0" encoding="utf-8"?>
<c:userShapes xmlns:c="http://schemas.openxmlformats.org/drawingml/2006/chart">
  <cdr:relSizeAnchor xmlns:cdr="http://schemas.openxmlformats.org/drawingml/2006/chartDrawing">
    <cdr:from>
      <cdr:x>0.47025</cdr:x>
      <cdr:y>0.21737</cdr:y>
    </cdr:from>
    <cdr:to>
      <cdr:x>0.70003</cdr:x>
      <cdr:y>0.26467</cdr:y>
    </cdr:to>
    <cdr:cxnSp macro="">
      <cdr:nvCxnSpPr>
        <cdr:cNvPr id="2" name="Straight Connector 1"/>
        <cdr:cNvCxnSpPr/>
      </cdr:nvCxnSpPr>
      <cdr:spPr>
        <a:xfrm xmlns:a="http://schemas.openxmlformats.org/drawingml/2006/main" flipV="1">
          <a:off x="2295686" y="1220215"/>
          <a:ext cx="1121745" cy="265521"/>
        </a:xfrm>
        <a:prstGeom xmlns:a="http://schemas.openxmlformats.org/drawingml/2006/main" prst="line">
          <a:avLst/>
        </a:prstGeom>
        <a:ln xmlns:a="http://schemas.openxmlformats.org/drawingml/2006/main" w="28575" cmpd="sng">
          <a:solidFill>
            <a:schemeClr val="tx1"/>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0.46395</cdr:x>
      <cdr:y>0.2811</cdr:y>
    </cdr:from>
    <cdr:to>
      <cdr:x>0.68307</cdr:x>
      <cdr:y>0.32566</cdr:y>
    </cdr:to>
    <cdr:cxnSp macro="">
      <cdr:nvCxnSpPr>
        <cdr:cNvPr id="4" name="Straight Connector 3"/>
        <cdr:cNvCxnSpPr/>
      </cdr:nvCxnSpPr>
      <cdr:spPr>
        <a:xfrm xmlns:a="http://schemas.openxmlformats.org/drawingml/2006/main">
          <a:off x="2264916" y="1577989"/>
          <a:ext cx="1069704" cy="250139"/>
        </a:xfrm>
        <a:prstGeom xmlns:a="http://schemas.openxmlformats.org/drawingml/2006/main" prst="line">
          <a:avLst/>
        </a:prstGeom>
        <a:ln xmlns:a="http://schemas.openxmlformats.org/drawingml/2006/main" w="28575" cmpd="sng">
          <a:solidFill>
            <a:schemeClr val="tx1"/>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cdr:x>
      <cdr:y>0</cdr:y>
    </cdr:from>
    <cdr:to>
      <cdr:x>0.99967</cdr:x>
      <cdr:y>0.0613</cdr:y>
    </cdr:to>
    <cdr:sp macro="" textlink="">
      <cdr:nvSpPr>
        <cdr:cNvPr id="5" name="Rectangle 4"/>
        <cdr:cNvSpPr/>
      </cdr:nvSpPr>
      <cdr:spPr>
        <a:xfrm xmlns:a="http://schemas.openxmlformats.org/drawingml/2006/main">
          <a:off x="-5344319" y="-2863045"/>
          <a:ext cx="4875212" cy="2530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b="1">
              <a:solidFill>
                <a:srgbClr val="FF0000"/>
              </a:solidFill>
            </a:rPr>
            <a:t>Display</a:t>
          </a:r>
          <a:r>
            <a:rPr lang="en-US" sz="1800" b="1">
              <a:solidFill>
                <a:schemeClr val="tx1"/>
              </a:solidFill>
            </a:rPr>
            <a:t> ad expenditure (£m)</a:t>
          </a:r>
        </a:p>
      </cdr:txBody>
    </cdr:sp>
  </cdr:relSizeAnchor>
</c:userShapes>
</file>

<file path=ppt/drawings/drawing13.xml><?xml version="1.0" encoding="utf-8"?>
<c:userShapes xmlns:c="http://schemas.openxmlformats.org/drawingml/2006/chart">
  <cdr:relSizeAnchor xmlns:cdr="http://schemas.openxmlformats.org/drawingml/2006/chartDrawing">
    <cdr:from>
      <cdr:x>0.4585</cdr:x>
      <cdr:y>0.51506</cdr:y>
    </cdr:from>
    <cdr:to>
      <cdr:x>0.67066</cdr:x>
      <cdr:y>0.63865</cdr:y>
    </cdr:to>
    <cdr:cxnSp macro="">
      <cdr:nvCxnSpPr>
        <cdr:cNvPr id="2" name="Straight Connector 1"/>
        <cdr:cNvCxnSpPr/>
      </cdr:nvCxnSpPr>
      <cdr:spPr>
        <a:xfrm xmlns:a="http://schemas.openxmlformats.org/drawingml/2006/main">
          <a:off x="2235285" y="2125929"/>
          <a:ext cx="1034310" cy="510126"/>
        </a:xfrm>
        <a:prstGeom xmlns:a="http://schemas.openxmlformats.org/drawingml/2006/main" prst="line">
          <a:avLst/>
        </a:prstGeom>
        <a:ln xmlns:a="http://schemas.openxmlformats.org/drawingml/2006/main" w="28575" cmpd="sng">
          <a:solidFill>
            <a:schemeClr val="tx1"/>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0.46228</cdr:x>
      <cdr:y>0.31865</cdr:y>
    </cdr:from>
    <cdr:to>
      <cdr:x>0.66805</cdr:x>
      <cdr:y>0.49461</cdr:y>
    </cdr:to>
    <cdr:cxnSp macro="">
      <cdr:nvCxnSpPr>
        <cdr:cNvPr id="3" name="Straight Connector 2"/>
        <cdr:cNvCxnSpPr/>
      </cdr:nvCxnSpPr>
      <cdr:spPr>
        <a:xfrm xmlns:a="http://schemas.openxmlformats.org/drawingml/2006/main" flipV="1">
          <a:off x="2253713" y="1315255"/>
          <a:ext cx="1003182" cy="726268"/>
        </a:xfrm>
        <a:prstGeom xmlns:a="http://schemas.openxmlformats.org/drawingml/2006/main" prst="line">
          <a:avLst/>
        </a:prstGeom>
        <a:ln xmlns:a="http://schemas.openxmlformats.org/drawingml/2006/main" w="28575" cmpd="sng">
          <a:solidFill>
            <a:schemeClr val="tx1"/>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cdr:x>
      <cdr:y>0</cdr:y>
    </cdr:from>
    <cdr:to>
      <cdr:x>1</cdr:x>
      <cdr:y>0.0613</cdr:y>
    </cdr:to>
    <cdr:sp macro="" textlink="">
      <cdr:nvSpPr>
        <cdr:cNvPr id="4" name="Rectangle 3"/>
        <cdr:cNvSpPr/>
      </cdr:nvSpPr>
      <cdr:spPr>
        <a:xfrm xmlns:a="http://schemas.openxmlformats.org/drawingml/2006/main">
          <a:off x="-319489" y="0"/>
          <a:ext cx="4880228" cy="34411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b="1" smtClean="0">
              <a:solidFill>
                <a:srgbClr val="FF0000"/>
              </a:solidFill>
            </a:rPr>
            <a:t>Direct response </a:t>
          </a:r>
          <a:r>
            <a:rPr lang="en-US" sz="1800" b="1" smtClean="0">
              <a:solidFill>
                <a:schemeClr val="tx1"/>
              </a:solidFill>
            </a:rPr>
            <a:t>ad </a:t>
          </a:r>
          <a:r>
            <a:rPr lang="en-US" sz="1800" b="1">
              <a:solidFill>
                <a:schemeClr val="tx1"/>
              </a:solidFill>
            </a:rPr>
            <a:t>expenditure (£m)</a:t>
          </a:r>
        </a:p>
      </cdr:txBody>
    </cdr:sp>
  </cdr:relSizeAnchor>
</c:userShapes>
</file>

<file path=ppt/drawings/drawing14.xml><?xml version="1.0" encoding="utf-8"?>
<c:userShapes xmlns:c="http://schemas.openxmlformats.org/drawingml/2006/chart">
  <cdr:relSizeAnchor xmlns:cdr="http://schemas.openxmlformats.org/drawingml/2006/chartDrawing">
    <cdr:from>
      <cdr:x>0.64458</cdr:x>
      <cdr:y>0.91459</cdr:y>
    </cdr:from>
    <cdr:to>
      <cdr:x>1</cdr:x>
      <cdr:y>1</cdr:y>
    </cdr:to>
    <cdr:sp macro="" textlink="">
      <cdr:nvSpPr>
        <cdr:cNvPr id="4" name="TextBox 1"/>
        <cdr:cNvSpPr txBox="1"/>
      </cdr:nvSpPr>
      <cdr:spPr>
        <a:xfrm xmlns:a="http://schemas.openxmlformats.org/drawingml/2006/main">
          <a:off x="3142458" y="2648287"/>
          <a:ext cx="1732755" cy="2473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en-GB" sz="900" dirty="0"/>
            <a:t>[Source:</a:t>
          </a:r>
          <a:r>
            <a:rPr lang="en-GB" sz="900" baseline="0" dirty="0"/>
            <a:t> </a:t>
          </a:r>
          <a:r>
            <a:rPr lang="en-GB" sz="900" dirty="0"/>
            <a:t>Enders Analysis estimates based on Warc/AA]</a:t>
          </a:r>
        </a:p>
      </cdr:txBody>
    </cdr:sp>
  </cdr:relSizeAnchor>
  <cdr:relSizeAnchor xmlns:cdr="http://schemas.openxmlformats.org/drawingml/2006/chartDrawing">
    <cdr:from>
      <cdr:x>0</cdr:x>
      <cdr:y>0</cdr:y>
    </cdr:from>
    <cdr:to>
      <cdr:x>1</cdr:x>
      <cdr:y>0.08541</cdr:y>
    </cdr:to>
    <cdr:sp macro="" textlink="">
      <cdr:nvSpPr>
        <cdr:cNvPr id="3" name="TextBox 1"/>
        <cdr:cNvSpPr txBox="1"/>
      </cdr:nvSpPr>
      <cdr:spPr>
        <a:xfrm xmlns:a="http://schemas.openxmlformats.org/drawingml/2006/main">
          <a:off x="0" y="0"/>
          <a:ext cx="4876797" cy="247313"/>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b="1" dirty="0" err="1" smtClean="0"/>
            <a:t>Adspend</a:t>
          </a:r>
          <a:r>
            <a:rPr lang="en-GB" sz="1600" b="1" dirty="0" smtClean="0"/>
            <a:t> by campaign goal, </a:t>
          </a:r>
          <a:r>
            <a:rPr lang="en-GB" sz="1600" b="1" dirty="0" smtClean="0">
              <a:solidFill>
                <a:srgbClr val="FF0000"/>
              </a:solidFill>
            </a:rPr>
            <a:t>2016</a:t>
          </a:r>
          <a:endParaRPr lang="en-GB" sz="1600" b="1" dirty="0">
            <a:solidFill>
              <a:srgbClr val="FF0000"/>
            </a:solidFill>
          </a:endParaRPr>
        </a:p>
        <a:p xmlns:a="http://schemas.openxmlformats.org/drawingml/2006/main">
          <a:endParaRPr lang="en-GB" sz="1000" b="1" dirty="0"/>
        </a:p>
      </cdr:txBody>
    </cdr:sp>
  </cdr:relSizeAnchor>
  <cdr:relSizeAnchor xmlns:cdr="http://schemas.openxmlformats.org/drawingml/2006/chartDrawing">
    <cdr:from>
      <cdr:x>0.62707</cdr:x>
      <cdr:y>0.46724</cdr:y>
    </cdr:from>
    <cdr:to>
      <cdr:x>0.96364</cdr:x>
      <cdr:y>0.53276</cdr:y>
    </cdr:to>
    <cdr:sp macro="" textlink="">
      <cdr:nvSpPr>
        <cdr:cNvPr id="5" name="TextBox 1"/>
        <cdr:cNvSpPr txBox="1"/>
      </cdr:nvSpPr>
      <cdr:spPr>
        <a:xfrm xmlns:a="http://schemas.openxmlformats.org/drawingml/2006/main">
          <a:off x="3057094" y="2741470"/>
          <a:ext cx="1640835" cy="384460"/>
        </a:xfrm>
        <a:prstGeom xmlns:a="http://schemas.openxmlformats.org/drawingml/2006/main" prst="rect">
          <a:avLst/>
        </a:prstGeom>
        <a:ln xmlns:a="http://schemas.openxmlformats.org/drawingml/2006/main">
          <a:solidFill>
            <a:srgbClr val="FF0000"/>
          </a:solid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400" b="1" dirty="0">
              <a:solidFill>
                <a:srgbClr val="FF0000"/>
              </a:solidFill>
            </a:rPr>
            <a:t>52%</a:t>
          </a:r>
          <a:r>
            <a:rPr lang="en-GB" sz="1400" b="1" baseline="0" dirty="0">
              <a:solidFill>
                <a:srgbClr val="FF0000"/>
              </a:solidFill>
            </a:rPr>
            <a:t> Brand display</a:t>
          </a:r>
          <a:endParaRPr lang="en-GB" sz="1400" b="1" dirty="0">
            <a:solidFill>
              <a:srgbClr val="FF0000"/>
            </a:solidFill>
          </a:endParaRPr>
        </a:p>
      </cdr:txBody>
    </cdr:sp>
  </cdr:relSizeAnchor>
  <cdr:relSizeAnchor xmlns:cdr="http://schemas.openxmlformats.org/drawingml/2006/chartDrawing">
    <cdr:from>
      <cdr:x>0</cdr:x>
      <cdr:y>0.36964</cdr:y>
    </cdr:from>
    <cdr:to>
      <cdr:x>0.35763</cdr:x>
      <cdr:y>0.42935</cdr:y>
    </cdr:to>
    <cdr:sp macro="" textlink="">
      <cdr:nvSpPr>
        <cdr:cNvPr id="6" name="TextBox 1"/>
        <cdr:cNvSpPr txBox="1"/>
      </cdr:nvSpPr>
      <cdr:spPr>
        <a:xfrm xmlns:a="http://schemas.openxmlformats.org/drawingml/2006/main">
          <a:off x="-5345113" y="2168846"/>
          <a:ext cx="1743546" cy="350320"/>
        </a:xfrm>
        <a:prstGeom xmlns:a="http://schemas.openxmlformats.org/drawingml/2006/main" prst="rect">
          <a:avLst/>
        </a:prstGeom>
        <a:ln xmlns:a="http://schemas.openxmlformats.org/drawingml/2006/main">
          <a:solidFill>
            <a:srgbClr val="FF0000"/>
          </a:solid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400" b="1" dirty="0">
              <a:solidFill>
                <a:srgbClr val="FF0000"/>
              </a:solidFill>
            </a:rPr>
            <a:t>48% direct response</a:t>
          </a:r>
        </a:p>
      </cdr:txBody>
    </cdr:sp>
  </cdr:relSizeAnchor>
</c:userShapes>
</file>

<file path=ppt/drawings/drawing15.xml><?xml version="1.0" encoding="utf-8"?>
<c:userShapes xmlns:c="http://schemas.openxmlformats.org/drawingml/2006/chart">
  <cdr:relSizeAnchor xmlns:cdr="http://schemas.openxmlformats.org/drawingml/2006/chartDrawing">
    <cdr:from>
      <cdr:x>0.64458</cdr:x>
      <cdr:y>0.91459</cdr:y>
    </cdr:from>
    <cdr:to>
      <cdr:x>1</cdr:x>
      <cdr:y>1</cdr:y>
    </cdr:to>
    <cdr:sp macro="" textlink="">
      <cdr:nvSpPr>
        <cdr:cNvPr id="4" name="TextBox 1"/>
        <cdr:cNvSpPr txBox="1"/>
      </cdr:nvSpPr>
      <cdr:spPr>
        <a:xfrm xmlns:a="http://schemas.openxmlformats.org/drawingml/2006/main">
          <a:off x="3142458" y="2648287"/>
          <a:ext cx="1732755" cy="2473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en-GB" sz="900" dirty="0"/>
            <a:t>[Source:</a:t>
          </a:r>
          <a:r>
            <a:rPr lang="en-GB" sz="900" baseline="0" dirty="0"/>
            <a:t> </a:t>
          </a:r>
          <a:r>
            <a:rPr lang="en-GB" sz="900" dirty="0"/>
            <a:t>Enders Analysis estimates based on Warc/AA]</a:t>
          </a:r>
        </a:p>
      </cdr:txBody>
    </cdr:sp>
  </cdr:relSizeAnchor>
  <cdr:relSizeAnchor xmlns:cdr="http://schemas.openxmlformats.org/drawingml/2006/chartDrawing">
    <cdr:from>
      <cdr:x>0</cdr:x>
      <cdr:y>0</cdr:y>
    </cdr:from>
    <cdr:to>
      <cdr:x>1</cdr:x>
      <cdr:y>0.08541</cdr:y>
    </cdr:to>
    <cdr:sp macro="" textlink="">
      <cdr:nvSpPr>
        <cdr:cNvPr id="3" name="TextBox 1"/>
        <cdr:cNvSpPr txBox="1"/>
      </cdr:nvSpPr>
      <cdr:spPr>
        <a:xfrm xmlns:a="http://schemas.openxmlformats.org/drawingml/2006/main">
          <a:off x="0" y="-1038225"/>
          <a:ext cx="4878388" cy="501135"/>
        </a:xfrm>
        <a:prstGeom xmlns:a="http://schemas.openxmlformats.org/drawingml/2006/main" prst="rect">
          <a:avLst/>
        </a:prstGeom>
        <a:noFill xmlns:a="http://schemas.openxmlformats.org/drawingml/2006/mai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600" b="1" dirty="0" err="1" smtClean="0"/>
            <a:t>Adspend</a:t>
          </a:r>
          <a:r>
            <a:rPr lang="en-GB" sz="1600" b="1" dirty="0" smtClean="0"/>
            <a:t> by campaign goal, </a:t>
          </a:r>
          <a:r>
            <a:rPr lang="en-GB" sz="1600" b="1" dirty="0" smtClean="0">
              <a:solidFill>
                <a:srgbClr val="FF0000"/>
              </a:solidFill>
            </a:rPr>
            <a:t>2000</a:t>
          </a:r>
          <a:endParaRPr lang="en-GB" sz="1600" b="1" dirty="0">
            <a:solidFill>
              <a:srgbClr val="FF0000"/>
            </a:solidFill>
          </a:endParaRPr>
        </a:p>
        <a:p xmlns:a="http://schemas.openxmlformats.org/drawingml/2006/main">
          <a:endParaRPr lang="en-GB" sz="1000" b="1" dirty="0"/>
        </a:p>
      </cdr:txBody>
    </cdr:sp>
  </cdr:relSizeAnchor>
  <cdr:relSizeAnchor xmlns:cdr="http://schemas.openxmlformats.org/drawingml/2006/chartDrawing">
    <cdr:from>
      <cdr:x>0.64381</cdr:x>
      <cdr:y>0.43641</cdr:y>
    </cdr:from>
    <cdr:to>
      <cdr:x>0.98676</cdr:x>
      <cdr:y>0.49767</cdr:y>
    </cdr:to>
    <cdr:sp macro="" textlink="">
      <cdr:nvSpPr>
        <cdr:cNvPr id="5" name="TextBox 1"/>
        <cdr:cNvSpPr txBox="1"/>
      </cdr:nvSpPr>
      <cdr:spPr>
        <a:xfrm xmlns:a="http://schemas.openxmlformats.org/drawingml/2006/main">
          <a:off x="3140771" y="2560593"/>
          <a:ext cx="1673027" cy="359408"/>
        </a:xfrm>
        <a:prstGeom xmlns:a="http://schemas.openxmlformats.org/drawingml/2006/main" prst="rect">
          <a:avLst/>
        </a:prstGeom>
        <a:ln xmlns:a="http://schemas.openxmlformats.org/drawingml/2006/main">
          <a:solidFill>
            <a:srgbClr val="FF0000"/>
          </a:solid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400" b="1" dirty="0">
              <a:solidFill>
                <a:srgbClr val="FF0000"/>
              </a:solidFill>
            </a:rPr>
            <a:t>61%</a:t>
          </a:r>
          <a:r>
            <a:rPr lang="en-GB" sz="1400" b="1" baseline="0" dirty="0">
              <a:solidFill>
                <a:srgbClr val="FF0000"/>
              </a:solidFill>
            </a:rPr>
            <a:t> Brand display</a:t>
          </a:r>
          <a:endParaRPr lang="en-GB" sz="1400" b="1" dirty="0">
            <a:solidFill>
              <a:srgbClr val="FF0000"/>
            </a:solidFill>
          </a:endParaRPr>
        </a:p>
      </cdr:txBody>
    </cdr:sp>
  </cdr:relSizeAnchor>
  <cdr:relSizeAnchor xmlns:cdr="http://schemas.openxmlformats.org/drawingml/2006/chartDrawing">
    <cdr:from>
      <cdr:x>0.03338</cdr:x>
      <cdr:y>0.43816</cdr:y>
    </cdr:from>
    <cdr:to>
      <cdr:x>0.39101</cdr:x>
      <cdr:y>0.5</cdr:y>
    </cdr:to>
    <cdr:sp macro="" textlink="">
      <cdr:nvSpPr>
        <cdr:cNvPr id="6" name="TextBox 1"/>
        <cdr:cNvSpPr txBox="1"/>
      </cdr:nvSpPr>
      <cdr:spPr>
        <a:xfrm xmlns:a="http://schemas.openxmlformats.org/drawingml/2006/main">
          <a:off x="162839" y="2570854"/>
          <a:ext cx="1744683" cy="362846"/>
        </a:xfrm>
        <a:prstGeom xmlns:a="http://schemas.openxmlformats.org/drawingml/2006/main" prst="rect">
          <a:avLst/>
        </a:prstGeom>
        <a:ln xmlns:a="http://schemas.openxmlformats.org/drawingml/2006/main">
          <a:solidFill>
            <a:srgbClr val="FF0000"/>
          </a:solid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400" b="1" dirty="0">
              <a:solidFill>
                <a:srgbClr val="FF0000"/>
              </a:solidFill>
            </a:rPr>
            <a:t>39% direct response</a:t>
          </a:r>
        </a:p>
      </cdr:txBody>
    </cdr:sp>
  </cdr:relSizeAnchor>
</c:userShapes>
</file>

<file path=ppt/drawings/drawing16.xml><?xml version="1.0" encoding="utf-8"?>
<c:userShapes xmlns:c="http://schemas.openxmlformats.org/drawingml/2006/chart">
  <cdr:relSizeAnchor xmlns:cdr="http://schemas.openxmlformats.org/drawingml/2006/chartDrawing">
    <cdr:from>
      <cdr:x>0.67716</cdr:x>
      <cdr:y>0.95775</cdr:y>
    </cdr:from>
    <cdr:to>
      <cdr:x>1</cdr:x>
      <cdr:y>1</cdr:y>
    </cdr:to>
    <cdr:sp macro="" textlink="">
      <cdr:nvSpPr>
        <cdr:cNvPr id="4" name="TextBox 1"/>
        <cdr:cNvSpPr txBox="1"/>
      </cdr:nvSpPr>
      <cdr:spPr>
        <a:xfrm xmlns:a="http://schemas.openxmlformats.org/drawingml/2006/main">
          <a:off x="3299614" y="5629041"/>
          <a:ext cx="1573115" cy="2483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en-GB" sz="1000" dirty="0"/>
            <a:t>[Source: Enders Analysis]</a:t>
          </a:r>
        </a:p>
      </cdr:txBody>
    </cdr:sp>
  </cdr:relSizeAnchor>
  <cdr:relSizeAnchor xmlns:cdr="http://schemas.openxmlformats.org/drawingml/2006/chartDrawing">
    <cdr:from>
      <cdr:x>0</cdr:x>
      <cdr:y>0</cdr:y>
    </cdr:from>
    <cdr:to>
      <cdr:x>1</cdr:x>
      <cdr:y>0.08541</cdr:y>
    </cdr:to>
    <cdr:sp macro="" textlink="">
      <cdr:nvSpPr>
        <cdr:cNvPr id="3" name="TextBox 1"/>
        <cdr:cNvSpPr txBox="1"/>
      </cdr:nvSpPr>
      <cdr:spPr>
        <a:xfrm xmlns:a="http://schemas.openxmlformats.org/drawingml/2006/main">
          <a:off x="0" y="0"/>
          <a:ext cx="4876797" cy="247313"/>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000" b="1" dirty="0"/>
            <a:t>Title</a:t>
          </a:r>
          <a:endParaRPr lang="en-GB" sz="700" b="1" dirty="0"/>
        </a:p>
      </cdr:txBody>
    </cdr:sp>
  </cdr:relSizeAnchor>
  <cdr:relSizeAnchor xmlns:cdr="http://schemas.openxmlformats.org/drawingml/2006/chartDrawing">
    <cdr:from>
      <cdr:x>0</cdr:x>
      <cdr:y>0</cdr:y>
    </cdr:from>
    <cdr:to>
      <cdr:x>1</cdr:x>
      <cdr:y>0.08541</cdr:y>
    </cdr:to>
    <cdr:sp macro="" textlink="">
      <cdr:nvSpPr>
        <cdr:cNvPr id="5" name="TextBox 1"/>
        <cdr:cNvSpPr txBox="1"/>
      </cdr:nvSpPr>
      <cdr:spPr>
        <a:xfrm xmlns:a="http://schemas.openxmlformats.org/drawingml/2006/main">
          <a:off x="-1781704" y="-1406613"/>
          <a:ext cx="7126817" cy="405801"/>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dirty="0" smtClean="0"/>
            <a:t>UK </a:t>
          </a:r>
          <a:r>
            <a:rPr lang="en-GB" sz="1400" b="1" dirty="0"/>
            <a:t>digital ad spend (£bn)</a:t>
          </a:r>
        </a:p>
      </cdr:txBody>
    </cdr:sp>
  </cdr:relSizeAnchor>
</c:userShapes>
</file>

<file path=ppt/drawings/drawing17.xml><?xml version="1.0" encoding="utf-8"?>
<c:userShapes xmlns:c="http://schemas.openxmlformats.org/drawingml/2006/chart">
  <cdr:relSizeAnchor xmlns:cdr="http://schemas.openxmlformats.org/drawingml/2006/chartDrawing">
    <cdr:from>
      <cdr:x>0.70148</cdr:x>
      <cdr:y>0.96656</cdr:y>
    </cdr:from>
    <cdr:to>
      <cdr:x>1</cdr:x>
      <cdr:y>1</cdr:y>
    </cdr:to>
    <cdr:sp macro="" textlink="">
      <cdr:nvSpPr>
        <cdr:cNvPr id="4" name="TextBox 1"/>
        <cdr:cNvSpPr txBox="1"/>
      </cdr:nvSpPr>
      <cdr:spPr>
        <a:xfrm xmlns:a="http://schemas.openxmlformats.org/drawingml/2006/main">
          <a:off x="3418123" y="5596750"/>
          <a:ext cx="1454606" cy="1936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en-GB" sz="1000" dirty="0"/>
            <a:t>[Source: Enders Analysis]</a:t>
          </a:r>
        </a:p>
      </cdr:txBody>
    </cdr:sp>
  </cdr:relSizeAnchor>
  <cdr:relSizeAnchor xmlns:cdr="http://schemas.openxmlformats.org/drawingml/2006/chartDrawing">
    <cdr:from>
      <cdr:x>0</cdr:x>
      <cdr:y>0</cdr:y>
    </cdr:from>
    <cdr:to>
      <cdr:x>1</cdr:x>
      <cdr:y>0.08541</cdr:y>
    </cdr:to>
    <cdr:sp macro="" textlink="">
      <cdr:nvSpPr>
        <cdr:cNvPr id="3" name="TextBox 1"/>
        <cdr:cNvSpPr txBox="1"/>
      </cdr:nvSpPr>
      <cdr:spPr>
        <a:xfrm xmlns:a="http://schemas.openxmlformats.org/drawingml/2006/main">
          <a:off x="0" y="0"/>
          <a:ext cx="4876797" cy="247313"/>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000" b="1" dirty="0"/>
            <a:t>Title</a:t>
          </a:r>
          <a:endParaRPr lang="en-GB" sz="700" b="1" dirty="0"/>
        </a:p>
      </cdr:txBody>
    </cdr:sp>
  </cdr:relSizeAnchor>
  <cdr:relSizeAnchor xmlns:cdr="http://schemas.openxmlformats.org/drawingml/2006/chartDrawing">
    <cdr:from>
      <cdr:x>0</cdr:x>
      <cdr:y>0</cdr:y>
    </cdr:from>
    <cdr:to>
      <cdr:x>1</cdr:x>
      <cdr:y>0.08541</cdr:y>
    </cdr:to>
    <cdr:sp macro="" textlink="">
      <cdr:nvSpPr>
        <cdr:cNvPr id="5" name="TextBox 1"/>
        <cdr:cNvSpPr txBox="1"/>
      </cdr:nvSpPr>
      <cdr:spPr>
        <a:xfrm xmlns:a="http://schemas.openxmlformats.org/drawingml/2006/main">
          <a:off x="-1781704" y="-1406613"/>
          <a:ext cx="7126817" cy="405801"/>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dirty="0" smtClean="0"/>
            <a:t>Google &amp; </a:t>
          </a:r>
          <a:r>
            <a:rPr lang="en-GB" sz="1400" b="1" dirty="0"/>
            <a:t>Facebook shares of 2016 YoY </a:t>
          </a:r>
          <a:r>
            <a:rPr lang="en-GB" sz="1400" b="1" dirty="0" smtClean="0">
              <a:solidFill>
                <a:schemeClr val="tx1"/>
              </a:solidFill>
            </a:rPr>
            <a:t>growth</a:t>
          </a:r>
          <a:endParaRPr lang="en-GB" sz="1400" b="1" dirty="0"/>
        </a:p>
        <a:p xmlns:a="http://schemas.openxmlformats.org/drawingml/2006/main">
          <a:r>
            <a:rPr lang="en-GB" sz="1200" b="1" dirty="0" smtClean="0"/>
            <a:t>UK </a:t>
          </a:r>
          <a:r>
            <a:rPr lang="en-GB" sz="1200" b="1" dirty="0"/>
            <a:t>digital ad spend (%)</a:t>
          </a:r>
        </a:p>
      </cdr:txBody>
    </cdr:sp>
  </cdr:relSizeAnchor>
</c:userShapes>
</file>

<file path=ppt/drawings/drawing18.xml><?xml version="1.0" encoding="utf-8"?>
<c:userShapes xmlns:c="http://schemas.openxmlformats.org/drawingml/2006/chart">
  <cdr:relSizeAnchor xmlns:cdr="http://schemas.openxmlformats.org/drawingml/2006/chartDrawing">
    <cdr:from>
      <cdr:x>0.37697</cdr:x>
      <cdr:y>0.85717</cdr:y>
    </cdr:from>
    <cdr:to>
      <cdr:x>0.99909</cdr:x>
      <cdr:y>0.94899</cdr:y>
    </cdr:to>
    <cdr:sp macro="" textlink="">
      <cdr:nvSpPr>
        <cdr:cNvPr id="2" name="TextBox 1"/>
        <cdr:cNvSpPr txBox="1"/>
      </cdr:nvSpPr>
      <cdr:spPr>
        <a:xfrm xmlns:a="http://schemas.openxmlformats.org/drawingml/2006/main">
          <a:off x="1836979" y="2253408"/>
          <a:ext cx="3031566" cy="241389"/>
        </a:xfrm>
        <a:prstGeom xmlns:a="http://schemas.openxmlformats.org/drawingml/2006/main" prst="rect">
          <a:avLst/>
        </a:prstGeom>
        <a:noFill xmlns:a="http://schemas.openxmlformats.org/drawingml/2006/main"/>
      </cdr:spPr>
      <cdr:txBody>
        <a:bodyPr xmlns:a="http://schemas.openxmlformats.org/drawingml/2006/main" wrap="square" lIns="99546" tIns="49772" rIns="99546" bIns="49772"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900" dirty="0" smtClean="0">
              <a:latin typeface="+mn-lt"/>
              <a:ea typeface="Corbel"/>
              <a:cs typeface="Corbel"/>
            </a:rPr>
            <a:t>[Source: Enders Analysis estimates,  AA/WARC]</a:t>
          </a:r>
          <a:endParaRPr lang="en-US" sz="900" dirty="0">
            <a:latin typeface="+mn-lt"/>
            <a:ea typeface="Corbel"/>
            <a:cs typeface="Corbel"/>
          </a:endParaRPr>
        </a:p>
      </cdr:txBody>
    </cdr:sp>
  </cdr:relSizeAnchor>
  <cdr:relSizeAnchor xmlns:cdr="http://schemas.openxmlformats.org/drawingml/2006/chartDrawing">
    <cdr:from>
      <cdr:x>0</cdr:x>
      <cdr:y>0</cdr:y>
    </cdr:from>
    <cdr:to>
      <cdr:x>1</cdr:x>
      <cdr:y>0.05302</cdr:y>
    </cdr:to>
    <cdr:sp macro="" textlink="">
      <cdr:nvSpPr>
        <cdr:cNvPr id="5" name="TextBox 1"/>
        <cdr:cNvSpPr txBox="1"/>
      </cdr:nvSpPr>
      <cdr:spPr>
        <a:xfrm xmlns:a="http://schemas.openxmlformats.org/drawingml/2006/main">
          <a:off x="0" y="0"/>
          <a:ext cx="9753600" cy="311073"/>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dirty="0" smtClean="0">
              <a:latin typeface="Corbel" charset="0"/>
              <a:ea typeface="Corbel" charset="0"/>
              <a:cs typeface="Corbel" charset="0"/>
            </a:rPr>
            <a:t>UK SME</a:t>
          </a:r>
          <a:r>
            <a:rPr lang="en-GB" sz="1400" b="1" baseline="0" dirty="0" smtClean="0">
              <a:latin typeface="Corbel" charset="0"/>
              <a:ea typeface="Corbel" charset="0"/>
              <a:cs typeface="Corbel" charset="0"/>
            </a:rPr>
            <a:t> </a:t>
          </a:r>
          <a:r>
            <a:rPr lang="en-GB" sz="1400" b="1" dirty="0" smtClean="0">
              <a:latin typeface="Corbel" charset="0"/>
              <a:ea typeface="Corbel" charset="0"/>
              <a:cs typeface="Corbel" charset="0"/>
            </a:rPr>
            <a:t>advertising spend Google, Facebook &amp; local newspaper</a:t>
          </a:r>
          <a:r>
            <a:rPr lang="en-GB" sz="1400" b="1" baseline="0" dirty="0" smtClean="0">
              <a:latin typeface="Corbel" charset="0"/>
              <a:ea typeface="Corbel" charset="0"/>
              <a:cs typeface="Corbel" charset="0"/>
            </a:rPr>
            <a:t> brands</a:t>
          </a:r>
          <a:endParaRPr lang="en-GB" sz="1400" b="1" dirty="0">
            <a:latin typeface="Corbel" charset="0"/>
            <a:ea typeface="Corbel" charset="0"/>
            <a:cs typeface="Corbel" charset="0"/>
          </a:endParaRPr>
        </a:p>
      </cdr:txBody>
    </cdr:sp>
  </cdr:relSizeAnchor>
  <cdr:relSizeAnchor xmlns:cdr="http://schemas.openxmlformats.org/drawingml/2006/chartDrawing">
    <cdr:from>
      <cdr:x>0.6856</cdr:x>
      <cdr:y>0.08425</cdr:y>
    </cdr:from>
    <cdr:to>
      <cdr:x>0.68652</cdr:x>
      <cdr:y>0.80622</cdr:y>
    </cdr:to>
    <cdr:cxnSp macro="">
      <cdr:nvCxnSpPr>
        <cdr:cNvPr id="7" name="Straight Connector 6"/>
        <cdr:cNvCxnSpPr/>
      </cdr:nvCxnSpPr>
      <cdr:spPr>
        <a:xfrm xmlns:a="http://schemas.openxmlformats.org/drawingml/2006/main" flipH="1">
          <a:off x="3340928" y="221476"/>
          <a:ext cx="4483" cy="1897987"/>
        </a:xfrm>
        <a:prstGeom xmlns:a="http://schemas.openxmlformats.org/drawingml/2006/main" prst="line">
          <a:avLst/>
        </a:prstGeom>
        <a:ln xmlns:a="http://schemas.openxmlformats.org/drawingml/2006/main">
          <a:prstDash val="sysDot"/>
        </a:ln>
        <a:effectLst xmlns:a="http://schemas.openxmlformats.org/drawingml/2006/mai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0.38133</cdr:x>
      <cdr:y>0.08183</cdr:y>
    </cdr:from>
    <cdr:to>
      <cdr:x>0.38225</cdr:x>
      <cdr:y>0.8038</cdr:y>
    </cdr:to>
    <cdr:cxnSp macro="">
      <cdr:nvCxnSpPr>
        <cdr:cNvPr id="6" name="Straight Connector 5"/>
        <cdr:cNvCxnSpPr/>
      </cdr:nvCxnSpPr>
      <cdr:spPr>
        <a:xfrm xmlns:a="http://schemas.openxmlformats.org/drawingml/2006/main" flipH="1">
          <a:off x="1858203" y="215126"/>
          <a:ext cx="4483" cy="1897987"/>
        </a:xfrm>
        <a:prstGeom xmlns:a="http://schemas.openxmlformats.org/drawingml/2006/main" prst="line">
          <a:avLst/>
        </a:prstGeom>
        <a:ln xmlns:a="http://schemas.openxmlformats.org/drawingml/2006/main">
          <a:prstDash val="sysDot"/>
        </a:ln>
        <a:effectLst xmlns:a="http://schemas.openxmlformats.org/drawingml/2006/mai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0.18983</cdr:x>
      <cdr:y>0.19203</cdr:y>
    </cdr:from>
    <cdr:to>
      <cdr:x>0.28416</cdr:x>
      <cdr:y>0.36688</cdr:y>
    </cdr:to>
    <cdr:pic>
      <cdr:nvPicPr>
        <cdr:cNvPr id="8" name="Picture 7"/>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25041" y="504824"/>
          <a:ext cx="459655" cy="459655"/>
        </a:xfrm>
        <a:prstGeom xmlns:a="http://schemas.openxmlformats.org/drawingml/2006/main" prst="rect">
          <a:avLst/>
        </a:prstGeom>
      </cdr:spPr>
    </cdr:pic>
  </cdr:relSizeAnchor>
  <cdr:relSizeAnchor xmlns:cdr="http://schemas.openxmlformats.org/drawingml/2006/chartDrawing">
    <cdr:from>
      <cdr:x>0.43393</cdr:x>
      <cdr:y>0.21005</cdr:y>
    </cdr:from>
    <cdr:to>
      <cdr:x>0.65794</cdr:x>
      <cdr:y>0.34459</cdr:y>
    </cdr:to>
    <cdr:pic>
      <cdr:nvPicPr>
        <cdr:cNvPr id="9" name="Picture 8"/>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2114549" y="552199"/>
          <a:ext cx="1091565" cy="353685"/>
        </a:xfrm>
        <a:prstGeom xmlns:a="http://schemas.openxmlformats.org/drawingml/2006/main" prst="rect">
          <a:avLst/>
        </a:prstGeom>
      </cdr:spPr>
    </cdr:pic>
  </cdr:relSizeAnchor>
  <cdr:relSizeAnchor xmlns:cdr="http://schemas.openxmlformats.org/drawingml/2006/chartDrawing">
    <cdr:from>
      <cdr:x>0.76701</cdr:x>
      <cdr:y>0.11353</cdr:y>
    </cdr:from>
    <cdr:to>
      <cdr:x>0.98827</cdr:x>
      <cdr:y>0.27657</cdr:y>
    </cdr:to>
    <cdr:pic>
      <cdr:nvPicPr>
        <cdr:cNvPr id="10" name="Picture 9" descr="C:\Users\Tom Caldecott\Dropbox (Enders Analysis)\Thomas Caldecott\nquest image.PNG"/>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37610" y="298450"/>
          <a:ext cx="1078230" cy="428625"/>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0.76727</cdr:x>
      <cdr:y>0.28536</cdr:y>
    </cdr:from>
    <cdr:to>
      <cdr:x>0.98345</cdr:x>
      <cdr:y>0.33333</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3738880" y="750180"/>
          <a:ext cx="1053465" cy="126119"/>
        </a:xfrm>
        <a:prstGeom xmlns:a="http://schemas.openxmlformats.org/drawingml/2006/main" prst="rect">
          <a:avLst/>
        </a:prstGeom>
      </cdr:spPr>
    </cdr:pic>
  </cdr:relSizeAnchor>
  <cdr:relSizeAnchor xmlns:cdr="http://schemas.openxmlformats.org/drawingml/2006/chartDrawing">
    <cdr:from>
      <cdr:x>0.75841</cdr:x>
      <cdr:y>0.34956</cdr:y>
    </cdr:from>
    <cdr:to>
      <cdr:x>0.96951</cdr:x>
      <cdr:y>0.4565</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3695701" y="918962"/>
          <a:ext cx="1028700" cy="281136"/>
        </a:xfrm>
        <a:prstGeom xmlns:a="http://schemas.openxmlformats.org/drawingml/2006/main" prst="rect">
          <a:avLst/>
        </a:prstGeom>
      </cdr:spPr>
    </cdr:pic>
  </cdr:relSizeAnchor>
</c:userShapes>
</file>

<file path=ppt/drawings/drawing19.xml><?xml version="1.0" encoding="utf-8"?>
<c:userShapes xmlns:c="http://schemas.openxmlformats.org/drawingml/2006/chart">
  <cdr:relSizeAnchor xmlns:cdr="http://schemas.openxmlformats.org/drawingml/2006/chartDrawing">
    <cdr:from>
      <cdr:x>0.64458</cdr:x>
      <cdr:y>0.95676</cdr:y>
    </cdr:from>
    <cdr:to>
      <cdr:x>1</cdr:x>
      <cdr:y>1</cdr:y>
    </cdr:to>
    <cdr:sp macro="" textlink="">
      <cdr:nvSpPr>
        <cdr:cNvPr id="4" name="TextBox 1"/>
        <cdr:cNvSpPr txBox="1"/>
      </cdr:nvSpPr>
      <cdr:spPr>
        <a:xfrm xmlns:a="http://schemas.openxmlformats.org/drawingml/2006/main">
          <a:off x="6329536" y="5694957"/>
          <a:ext cx="3490093" cy="2573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en-GB" sz="900" dirty="0"/>
            <a:t>[Source: Eurobarometer, Enders Analysis]</a:t>
          </a:r>
        </a:p>
      </cdr:txBody>
    </cdr:sp>
  </cdr:relSizeAnchor>
  <cdr:relSizeAnchor xmlns:cdr="http://schemas.openxmlformats.org/drawingml/2006/chartDrawing">
    <cdr:from>
      <cdr:x>0</cdr:x>
      <cdr:y>0</cdr:y>
    </cdr:from>
    <cdr:to>
      <cdr:x>1</cdr:x>
      <cdr:y>0.05338</cdr:y>
    </cdr:to>
    <cdr:sp macro="" textlink="">
      <cdr:nvSpPr>
        <cdr:cNvPr id="3" name="TextBox 1"/>
        <cdr:cNvSpPr txBox="1"/>
      </cdr:nvSpPr>
      <cdr:spPr>
        <a:xfrm xmlns:a="http://schemas.openxmlformats.org/drawingml/2006/main">
          <a:off x="0" y="0"/>
          <a:ext cx="9819629" cy="317747"/>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t>European respondents that “tend to trust” TV and the written press </a:t>
          </a:r>
          <a:endParaRPr lang="en-GB" sz="10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0.64458</cdr:x>
      <cdr:y>0.89736</cdr:y>
    </cdr:from>
    <cdr:to>
      <cdr:x>1</cdr:x>
      <cdr:y>0.98277</cdr:y>
    </cdr:to>
    <cdr:sp macro="" textlink="">
      <cdr:nvSpPr>
        <cdr:cNvPr id="4" name="TextBox 1"/>
        <cdr:cNvSpPr txBox="1"/>
      </cdr:nvSpPr>
      <cdr:spPr>
        <a:xfrm xmlns:a="http://schemas.openxmlformats.org/drawingml/2006/main">
          <a:off x="5659820" y="4806733"/>
          <a:ext cx="3120815" cy="4575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en-GB" sz="1000" dirty="0"/>
            <a:t>[</a:t>
          </a:r>
          <a:r>
            <a:rPr lang="en-GB" sz="1000" dirty="0" smtClean="0"/>
            <a:t>Source: ABC]</a:t>
          </a:r>
          <a:endParaRPr lang="en-GB" sz="1000" dirty="0"/>
        </a:p>
      </cdr:txBody>
    </cdr:sp>
  </cdr:relSizeAnchor>
  <cdr:relSizeAnchor xmlns:cdr="http://schemas.openxmlformats.org/drawingml/2006/chartDrawing">
    <cdr:from>
      <cdr:x>0</cdr:x>
      <cdr:y>0</cdr:y>
    </cdr:from>
    <cdr:to>
      <cdr:x>1</cdr:x>
      <cdr:y>0.04857</cdr:y>
    </cdr:to>
    <cdr:sp macro="" textlink="">
      <cdr:nvSpPr>
        <cdr:cNvPr id="5" name="TextBox 1"/>
        <cdr:cNvSpPr txBox="1"/>
      </cdr:nvSpPr>
      <cdr:spPr>
        <a:xfrm xmlns:a="http://schemas.openxmlformats.org/drawingml/2006/main">
          <a:off x="0" y="0"/>
          <a:ext cx="8780639" cy="284966"/>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smtClean="0"/>
            <a:t>National newspapers circulation volumes per week (m)</a:t>
          </a:r>
          <a:endParaRPr lang="en-GB" sz="10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0.55886</cdr:x>
      <cdr:y>0.94436</cdr:y>
    </cdr:from>
    <cdr:to>
      <cdr:x>1</cdr:x>
      <cdr:y>0.99034</cdr:y>
    </cdr:to>
    <cdr:sp macro="" textlink="">
      <cdr:nvSpPr>
        <cdr:cNvPr id="2" name="TextBox 1"/>
        <cdr:cNvSpPr txBox="1"/>
      </cdr:nvSpPr>
      <cdr:spPr>
        <a:xfrm xmlns:a="http://schemas.openxmlformats.org/drawingml/2006/main">
          <a:off x="2689074" y="5540933"/>
          <a:ext cx="2122639" cy="269793"/>
        </a:xfrm>
        <a:prstGeom xmlns:a="http://schemas.openxmlformats.org/drawingml/2006/main" prst="rect">
          <a:avLst/>
        </a:prstGeom>
        <a:noFill xmlns:a="http://schemas.openxmlformats.org/drawingml/2006/main"/>
      </cdr:spPr>
      <cdr:txBody>
        <a:bodyPr xmlns:a="http://schemas.openxmlformats.org/drawingml/2006/main" wrap="square" lIns="99546" tIns="49772" rIns="99546" bIns="49772"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dirty="0">
              <a:latin typeface="+mn-lt"/>
              <a:ea typeface="Corbel"/>
              <a:cs typeface="Corbel"/>
            </a:rPr>
            <a:t>[Source: ABC]</a:t>
          </a:r>
        </a:p>
      </cdr:txBody>
    </cdr:sp>
  </cdr:relSizeAnchor>
</c:userShapes>
</file>

<file path=ppt/drawings/drawing4.xml><?xml version="1.0" encoding="utf-8"?>
<c:userShapes xmlns:c="http://schemas.openxmlformats.org/drawingml/2006/chart">
  <cdr:relSizeAnchor xmlns:cdr="http://schemas.openxmlformats.org/drawingml/2006/chartDrawing">
    <cdr:from>
      <cdr:x>0.41666</cdr:x>
      <cdr:y>0.93041</cdr:y>
    </cdr:from>
    <cdr:to>
      <cdr:x>1</cdr:x>
      <cdr:y>1</cdr:y>
    </cdr:to>
    <cdr:sp macro="" textlink="">
      <cdr:nvSpPr>
        <cdr:cNvPr id="2" name="TextBox 1"/>
        <cdr:cNvSpPr txBox="1"/>
      </cdr:nvSpPr>
      <cdr:spPr>
        <a:xfrm xmlns:a="http://schemas.openxmlformats.org/drawingml/2006/main">
          <a:off x="2059064" y="5474087"/>
          <a:ext cx="2882823" cy="408293"/>
        </a:xfrm>
        <a:prstGeom xmlns:a="http://schemas.openxmlformats.org/drawingml/2006/main" prst="rect">
          <a:avLst/>
        </a:prstGeom>
        <a:noFill xmlns:a="http://schemas.openxmlformats.org/drawingml/2006/main"/>
      </cdr:spPr>
      <cdr:txBody>
        <a:bodyPr xmlns:a="http://schemas.openxmlformats.org/drawingml/2006/main" wrap="square" lIns="99546" tIns="49772" rIns="99546" bIns="49772"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1000" dirty="0"/>
            <a:t>P</a:t>
          </a:r>
          <a:r>
            <a:rPr lang="en-GB" sz="1000" dirty="0" smtClean="0"/>
            <a:t>ersonally use smartphone</a:t>
          </a:r>
        </a:p>
        <a:p xmlns:a="http://schemas.openxmlformats.org/drawingml/2006/main">
          <a:pPr algn="r"/>
          <a:r>
            <a:rPr lang="en-GB" sz="1000" dirty="0" smtClean="0"/>
            <a:t> [Source</a:t>
          </a:r>
          <a:r>
            <a:rPr lang="en-US" sz="1000" dirty="0">
              <a:ea typeface="Corbel"/>
              <a:cs typeface="Corbel"/>
            </a:rPr>
            <a:t>: Ipsos MORI</a:t>
          </a:r>
          <a:r>
            <a:rPr lang="en-US" sz="1000" dirty="0" smtClean="0">
              <a:ea typeface="Corbel"/>
              <a:cs typeface="Corbel"/>
            </a:rPr>
            <a:t>, </a:t>
          </a:r>
          <a:r>
            <a:rPr lang="en-US" sz="1000" dirty="0">
              <a:ea typeface="Corbel"/>
              <a:cs typeface="Corbel"/>
            </a:rPr>
            <a:t>Enders Analysis</a:t>
          </a:r>
          <a:r>
            <a:rPr lang="en-GB" sz="1000" dirty="0" smtClean="0"/>
            <a:t>]</a:t>
          </a:r>
          <a:endParaRPr lang="en-GB" sz="1000" dirty="0"/>
        </a:p>
      </cdr:txBody>
    </cdr:sp>
  </cdr:relSizeAnchor>
  <cdr:relSizeAnchor xmlns:cdr="http://schemas.openxmlformats.org/drawingml/2006/chartDrawing">
    <cdr:from>
      <cdr:x>0.64458</cdr:x>
      <cdr:y>0.89834</cdr:y>
    </cdr:from>
    <cdr:to>
      <cdr:x>1</cdr:x>
      <cdr:y>0.98375</cdr:y>
    </cdr:to>
    <cdr:sp macro="" textlink="">
      <cdr:nvSpPr>
        <cdr:cNvPr id="4" name="TextBox 1"/>
        <cdr:cNvSpPr txBox="1"/>
      </cdr:nvSpPr>
      <cdr:spPr>
        <a:xfrm xmlns:a="http://schemas.openxmlformats.org/drawingml/2006/main">
          <a:off x="3143488" y="4894230"/>
          <a:ext cx="1733312" cy="4653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endParaRPr lang="en-GB" sz="1000" dirty="0"/>
        </a:p>
      </cdr:txBody>
    </cdr:sp>
  </cdr:relSizeAnchor>
  <cdr:relSizeAnchor xmlns:cdr="http://schemas.openxmlformats.org/drawingml/2006/chartDrawing">
    <cdr:from>
      <cdr:x>0</cdr:x>
      <cdr:y>0</cdr:y>
    </cdr:from>
    <cdr:to>
      <cdr:x>1</cdr:x>
      <cdr:y>0.05302</cdr:y>
    </cdr:to>
    <cdr:sp macro="" textlink="">
      <cdr:nvSpPr>
        <cdr:cNvPr id="3" name="TextBox 1"/>
        <cdr:cNvSpPr txBox="1"/>
      </cdr:nvSpPr>
      <cdr:spPr>
        <a:xfrm xmlns:a="http://schemas.openxmlformats.org/drawingml/2006/main">
          <a:off x="0" y="0"/>
          <a:ext cx="4876800" cy="288841"/>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dirty="0" smtClean="0"/>
            <a:t>Smartphone adoption % by age group </a:t>
          </a:r>
          <a:endParaRPr lang="en-GB"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0.86301</cdr:x>
      <cdr:y>0.96259</cdr:y>
    </cdr:from>
    <cdr:to>
      <cdr:x>0.9894</cdr:x>
      <cdr:y>0.9981</cdr:y>
    </cdr:to>
    <cdr:sp macro="" textlink="">
      <cdr:nvSpPr>
        <cdr:cNvPr id="4" name="TextBox 1"/>
        <cdr:cNvSpPr txBox="1"/>
      </cdr:nvSpPr>
      <cdr:spPr>
        <a:xfrm xmlns:a="http://schemas.openxmlformats.org/drawingml/2006/main">
          <a:off x="6403505" y="3818769"/>
          <a:ext cx="937821" cy="140872"/>
        </a:xfrm>
        <a:prstGeom xmlns:a="http://schemas.openxmlformats.org/drawingml/2006/main" prst="rect">
          <a:avLst/>
        </a:prstGeom>
      </cdr:spPr>
      <cdr:txBody>
        <a:bodyPr xmlns:a="http://schemas.openxmlformats.org/drawingml/2006/main" vertOverflow="clip" wrap="none" lIns="0" tIns="0" rIns="0" bIns="0" rtlCol="0">
          <a:spAutoFit/>
        </a:bodyPr>
        <a:lstStyle xmlns:a="http://schemas.openxmlformats.org/drawingml/2006/main"/>
        <a:p xmlns:a="http://schemas.openxmlformats.org/drawingml/2006/main">
          <a:pPr algn="r"/>
          <a:r>
            <a:rPr lang="en-GB" sz="900" dirty="0"/>
            <a:t>[Source: comScore]</a:t>
          </a:r>
        </a:p>
      </cdr:txBody>
    </cdr:sp>
  </cdr:relSizeAnchor>
  <cdr:relSizeAnchor xmlns:cdr="http://schemas.openxmlformats.org/drawingml/2006/chartDrawing">
    <cdr:from>
      <cdr:x>0</cdr:x>
      <cdr:y>0</cdr:y>
    </cdr:from>
    <cdr:to>
      <cdr:x>1</cdr:x>
      <cdr:y>0.07063</cdr:y>
    </cdr:to>
    <cdr:sp macro="" textlink="">
      <cdr:nvSpPr>
        <cdr:cNvPr id="3" name="TextBox 1"/>
        <cdr:cNvSpPr txBox="1"/>
      </cdr:nvSpPr>
      <cdr:spPr>
        <a:xfrm xmlns:a="http://schemas.openxmlformats.org/drawingml/2006/main">
          <a:off x="0" y="0"/>
          <a:ext cx="7419975" cy="280205"/>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t>Top</a:t>
          </a:r>
          <a:r>
            <a:rPr lang="en-GB" sz="1200" b="1" baseline="0" dirty="0"/>
            <a:t> websites for news in the UK (September 2017)</a:t>
          </a:r>
          <a:endParaRPr lang="en-GB" sz="10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0.15337</cdr:x>
      <cdr:y>0.94057</cdr:y>
    </cdr:from>
    <cdr:to>
      <cdr:x>1</cdr:x>
      <cdr:y>1</cdr:y>
    </cdr:to>
    <cdr:sp macro="" textlink="">
      <cdr:nvSpPr>
        <cdr:cNvPr id="2" name="TextBox 1"/>
        <cdr:cNvSpPr txBox="1"/>
      </cdr:nvSpPr>
      <cdr:spPr>
        <a:xfrm xmlns:a="http://schemas.openxmlformats.org/drawingml/2006/main">
          <a:off x="1495890" y="5518692"/>
          <a:ext cx="8257710" cy="348708"/>
        </a:xfrm>
        <a:prstGeom xmlns:a="http://schemas.openxmlformats.org/drawingml/2006/main" prst="rect">
          <a:avLst/>
        </a:prstGeom>
        <a:noFill xmlns:a="http://schemas.openxmlformats.org/drawingml/2006/main"/>
      </cdr:spPr>
      <cdr:txBody>
        <a:bodyPr xmlns:a="http://schemas.openxmlformats.org/drawingml/2006/main" wrap="square" lIns="99546" tIns="49772" rIns="99546" bIns="49772"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900" dirty="0">
              <a:latin typeface="+mn-lt"/>
              <a:ea typeface="Corbel"/>
              <a:cs typeface="Corbel"/>
            </a:rPr>
            <a:t>*Per copy (est)</a:t>
          </a:r>
        </a:p>
        <a:p xmlns:a="http://schemas.openxmlformats.org/drawingml/2006/main">
          <a:pPr algn="r"/>
          <a:r>
            <a:rPr lang="en-US" sz="900" dirty="0">
              <a:latin typeface="+mn-lt"/>
              <a:ea typeface="Corbel"/>
              <a:cs typeface="Corbel"/>
            </a:rPr>
            <a:t>[Source: Enders Analysis</a:t>
          </a:r>
          <a:r>
            <a:rPr lang="en-US" sz="900" baseline="0" dirty="0">
              <a:latin typeface="+mn-lt"/>
              <a:ea typeface="Corbel"/>
              <a:cs typeface="Corbel"/>
            </a:rPr>
            <a:t> from</a:t>
          </a:r>
          <a:r>
            <a:rPr lang="en-US" sz="900" dirty="0">
              <a:latin typeface="+mn-lt"/>
              <a:ea typeface="Corbel"/>
              <a:cs typeface="Corbel"/>
            </a:rPr>
            <a:t> La Presse, Toronto Star, </a:t>
          </a:r>
          <a:r>
            <a:rPr lang="en-US" sz="900" baseline="0" dirty="0">
              <a:latin typeface="+mn-lt"/>
              <a:ea typeface="Corbel"/>
              <a:cs typeface="Corbel"/>
            </a:rPr>
            <a:t>comScore Jan-16</a:t>
          </a:r>
          <a:r>
            <a:rPr lang="en-US" sz="900" dirty="0">
              <a:latin typeface="+mn-lt"/>
              <a:ea typeface="Corbel"/>
              <a:cs typeface="Corbel"/>
            </a:rPr>
            <a:t>]</a:t>
          </a:r>
        </a:p>
      </cdr:txBody>
    </cdr:sp>
  </cdr:relSizeAnchor>
</c:userShapes>
</file>

<file path=ppt/drawings/drawing7.xml><?xml version="1.0" encoding="utf-8"?>
<c:userShapes xmlns:c="http://schemas.openxmlformats.org/drawingml/2006/chart">
  <cdr:relSizeAnchor xmlns:cdr="http://schemas.openxmlformats.org/drawingml/2006/chartDrawing">
    <cdr:from>
      <cdr:x>0.64458</cdr:x>
      <cdr:y>0.93886</cdr:y>
    </cdr:from>
    <cdr:to>
      <cdr:x>1</cdr:x>
      <cdr:y>1</cdr:y>
    </cdr:to>
    <cdr:sp macro="" textlink="">
      <cdr:nvSpPr>
        <cdr:cNvPr id="4" name="TextBox 1"/>
        <cdr:cNvSpPr txBox="1"/>
      </cdr:nvSpPr>
      <cdr:spPr>
        <a:xfrm xmlns:a="http://schemas.openxmlformats.org/drawingml/2006/main">
          <a:off x="2605109" y="3819204"/>
          <a:ext cx="1436452" cy="2487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en-GB" sz="900" dirty="0"/>
            <a:t>[Source: Enders Analysis estimates based on comScore]</a:t>
          </a:r>
        </a:p>
      </cdr:txBody>
    </cdr:sp>
  </cdr:relSizeAnchor>
  <cdr:relSizeAnchor xmlns:cdr="http://schemas.openxmlformats.org/drawingml/2006/chartDrawing">
    <cdr:from>
      <cdr:x>0</cdr:x>
      <cdr:y>0</cdr:y>
    </cdr:from>
    <cdr:to>
      <cdr:x>1</cdr:x>
      <cdr:y>0.07143</cdr:y>
    </cdr:to>
    <cdr:sp macro="" textlink="">
      <cdr:nvSpPr>
        <cdr:cNvPr id="3" name="TextBox 1"/>
        <cdr:cNvSpPr txBox="1"/>
      </cdr:nvSpPr>
      <cdr:spPr>
        <a:xfrm xmlns:a="http://schemas.openxmlformats.org/drawingml/2006/main">
          <a:off x="0" y="0"/>
          <a:ext cx="4041561" cy="290586"/>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dirty="0"/>
            <a:t>National newspapers source traffic (July 2013)</a:t>
          </a:r>
        </a:p>
      </cdr:txBody>
    </cdr:sp>
  </cdr:relSizeAnchor>
</c:userShapes>
</file>

<file path=ppt/drawings/drawing8.xml><?xml version="1.0" encoding="utf-8"?>
<c:userShapes xmlns:c="http://schemas.openxmlformats.org/drawingml/2006/chart">
  <cdr:relSizeAnchor xmlns:cdr="http://schemas.openxmlformats.org/drawingml/2006/chartDrawing">
    <cdr:from>
      <cdr:x>0.25186</cdr:x>
      <cdr:y>0.94849</cdr:y>
    </cdr:from>
    <cdr:to>
      <cdr:x>1</cdr:x>
      <cdr:y>1</cdr:y>
    </cdr:to>
    <cdr:sp macro="" textlink="">
      <cdr:nvSpPr>
        <cdr:cNvPr id="2" name="TextBox 1"/>
        <cdr:cNvSpPr txBox="1"/>
      </cdr:nvSpPr>
      <cdr:spPr>
        <a:xfrm xmlns:a="http://schemas.openxmlformats.org/drawingml/2006/main">
          <a:off x="1114172" y="4401077"/>
          <a:ext cx="3309555" cy="239016"/>
        </a:xfrm>
        <a:prstGeom xmlns:a="http://schemas.openxmlformats.org/drawingml/2006/main" prst="rect">
          <a:avLst/>
        </a:prstGeom>
        <a:noFill xmlns:a="http://schemas.openxmlformats.org/drawingml/2006/main"/>
      </cdr:spPr>
      <cdr:txBody>
        <a:bodyPr xmlns:a="http://schemas.openxmlformats.org/drawingml/2006/main" wrap="square" lIns="99546" tIns="49772" rIns="99546" bIns="49772"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900" dirty="0">
              <a:latin typeface="+mn-lt"/>
              <a:ea typeface="Corbel"/>
              <a:cs typeface="Corbel"/>
            </a:rPr>
            <a:t>[Source: Enders Analysis estimates based on comScore]</a:t>
          </a:r>
        </a:p>
      </cdr:txBody>
    </cdr:sp>
  </cdr:relSizeAnchor>
  <cdr:relSizeAnchor xmlns:cdr="http://schemas.openxmlformats.org/drawingml/2006/chartDrawing">
    <cdr:from>
      <cdr:x>0</cdr:x>
      <cdr:y>0</cdr:y>
    </cdr:from>
    <cdr:to>
      <cdr:x>1</cdr:x>
      <cdr:y>0.07143</cdr:y>
    </cdr:to>
    <cdr:sp macro="" textlink="">
      <cdr:nvSpPr>
        <cdr:cNvPr id="3" name="TextBox 1"/>
        <cdr:cNvSpPr txBox="1"/>
      </cdr:nvSpPr>
      <cdr:spPr>
        <a:xfrm xmlns:a="http://schemas.openxmlformats.org/drawingml/2006/main">
          <a:off x="0" y="0"/>
          <a:ext cx="3878249" cy="290586"/>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dirty="0"/>
            <a:t>National newspapers source traffic (July 2016)</a:t>
          </a:r>
        </a:p>
      </cdr:txBody>
    </cdr:sp>
  </cdr:relSizeAnchor>
</c:userShapes>
</file>

<file path=ppt/drawings/drawing9.xml><?xml version="1.0" encoding="utf-8"?>
<c:userShapes xmlns:c="http://schemas.openxmlformats.org/drawingml/2006/chart">
  <cdr:relSizeAnchor xmlns:cdr="http://schemas.openxmlformats.org/drawingml/2006/chartDrawing">
    <cdr:from>
      <cdr:x>0.51507</cdr:x>
      <cdr:y>0.94606</cdr:y>
    </cdr:from>
    <cdr:to>
      <cdr:x>1</cdr:x>
      <cdr:y>0.98443</cdr:y>
    </cdr:to>
    <cdr:sp macro="" textlink="">
      <cdr:nvSpPr>
        <cdr:cNvPr id="2" name="TextBox 1"/>
        <cdr:cNvSpPr txBox="1"/>
      </cdr:nvSpPr>
      <cdr:spPr>
        <a:xfrm xmlns:a="http://schemas.openxmlformats.org/drawingml/2006/main">
          <a:off x="5023786" y="5550941"/>
          <a:ext cx="4729813" cy="225132"/>
        </a:xfrm>
        <a:prstGeom xmlns:a="http://schemas.openxmlformats.org/drawingml/2006/main" prst="rect">
          <a:avLst/>
        </a:prstGeom>
        <a:noFill xmlns:a="http://schemas.openxmlformats.org/drawingml/2006/main"/>
      </cdr:spPr>
      <cdr:txBody>
        <a:bodyPr xmlns:a="http://schemas.openxmlformats.org/drawingml/2006/main" wrap="square" lIns="99546" tIns="49772" rIns="99546" bIns="49772"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800" dirty="0">
              <a:latin typeface="Corbel"/>
              <a:ea typeface="Corbel"/>
              <a:cs typeface="Corbel"/>
            </a:rPr>
            <a:t>[Source: Enders Analysis based on AA/</a:t>
          </a:r>
          <a:r>
            <a:rPr lang="en-US" sz="800" dirty="0" err="1">
              <a:latin typeface="Corbel"/>
              <a:ea typeface="Corbel"/>
              <a:cs typeface="Corbel"/>
            </a:rPr>
            <a:t>Warc</a:t>
          </a:r>
          <a:r>
            <a:rPr lang="en-US" sz="800" dirty="0">
              <a:latin typeface="Corbel"/>
              <a:ea typeface="Corbel"/>
              <a:cs typeface="Corbel"/>
            </a:rPr>
            <a:t>]</a:t>
          </a:r>
        </a:p>
      </cdr:txBody>
    </cdr:sp>
  </cdr:relSizeAnchor>
  <cdr:relSizeAnchor xmlns:cdr="http://schemas.openxmlformats.org/drawingml/2006/chartDrawing">
    <cdr:from>
      <cdr:x>0</cdr:x>
      <cdr:y>0</cdr:y>
    </cdr:from>
    <cdr:to>
      <cdr:x>1</cdr:x>
      <cdr:y>0.10594</cdr:y>
    </cdr:to>
    <cdr:sp macro="" textlink="">
      <cdr:nvSpPr>
        <cdr:cNvPr id="3" name="Rectangle 2"/>
        <cdr:cNvSpPr/>
      </cdr:nvSpPr>
      <cdr:spPr>
        <a:xfrm xmlns:a="http://schemas.openxmlformats.org/drawingml/2006/main">
          <a:off x="0" y="-901611"/>
          <a:ext cx="4315460" cy="28092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600" b="1" dirty="0" smtClean="0">
              <a:solidFill>
                <a:schemeClr val="tx1"/>
              </a:solidFill>
              <a:latin typeface="Corbel"/>
              <a:cs typeface="Corbel"/>
            </a:rPr>
            <a:t>UK </a:t>
          </a:r>
          <a:r>
            <a:rPr lang="en-US" sz="1600" b="1" dirty="0">
              <a:solidFill>
                <a:schemeClr val="tx1"/>
              </a:solidFill>
              <a:latin typeface="Corbel"/>
              <a:cs typeface="Corbel"/>
            </a:rPr>
            <a:t>advertising </a:t>
          </a:r>
          <a:r>
            <a:rPr lang="en-US" sz="1600" b="1" dirty="0" smtClean="0">
              <a:solidFill>
                <a:schemeClr val="tx1"/>
              </a:solidFill>
              <a:latin typeface="Corbel"/>
              <a:cs typeface="Corbel"/>
            </a:rPr>
            <a:t>spend (£</a:t>
          </a:r>
          <a:r>
            <a:rPr lang="en-US" sz="1600" b="1" dirty="0" err="1" smtClean="0">
              <a:solidFill>
                <a:schemeClr val="tx1"/>
              </a:solidFill>
              <a:latin typeface="Corbel"/>
              <a:cs typeface="Corbel"/>
            </a:rPr>
            <a:t>bn</a:t>
          </a:r>
          <a:r>
            <a:rPr lang="en-US" sz="1600" b="1" dirty="0" smtClean="0">
              <a:solidFill>
                <a:schemeClr val="tx1"/>
              </a:solidFill>
              <a:latin typeface="Corbel"/>
              <a:cs typeface="Corbel"/>
            </a:rPr>
            <a:t>)</a:t>
          </a:r>
          <a:endParaRPr lang="en-US" sz="1600" b="1" dirty="0">
            <a:solidFill>
              <a:schemeClr val="tx1"/>
            </a:solidFill>
            <a:latin typeface="Corbel"/>
            <a:cs typeface="Corbe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060C61-F5E6-44E0-85C6-11141C7A9CD9}" type="datetimeFigureOut">
              <a:rPr lang="en-GB" smtClean="0"/>
              <a:t>26/10/2017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E6810A-7ECF-46C6-AEF3-E0E628721330}" type="slidenum">
              <a:rPr lang="en-GB" smtClean="0"/>
              <a:t>‹#›</a:t>
            </a:fld>
            <a:endParaRPr lang="en-GB"/>
          </a:p>
        </p:txBody>
      </p:sp>
    </p:spTree>
    <p:extLst>
      <p:ext uri="{BB962C8B-B14F-4D97-AF65-F5344CB8AC3E}">
        <p14:creationId xmlns:p14="http://schemas.microsoft.com/office/powerpoint/2010/main" val="1331580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B341AB53-D344-45E5-872F-9DEDC3A08EDA}" type="slidenum">
              <a:rPr lang="en-GB" smtClean="0"/>
              <a:t>4</a:t>
            </a:fld>
            <a:endParaRPr lang="en-GB"/>
          </a:p>
        </p:txBody>
      </p:sp>
    </p:spTree>
    <p:extLst>
      <p:ext uri="{BB962C8B-B14F-4D97-AF65-F5344CB8AC3E}">
        <p14:creationId xmlns:p14="http://schemas.microsoft.com/office/powerpoint/2010/main" val="3226472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E4D3CD-FC05-44DB-8C15-ADC214F4EE60}" type="slidenum">
              <a:rPr lang="en-GB" smtClean="0"/>
              <a:t>20</a:t>
            </a:fld>
            <a:endParaRPr lang="en-GB" dirty="0"/>
          </a:p>
        </p:txBody>
      </p:sp>
    </p:spTree>
    <p:extLst>
      <p:ext uri="{BB962C8B-B14F-4D97-AF65-F5344CB8AC3E}">
        <p14:creationId xmlns:p14="http://schemas.microsoft.com/office/powerpoint/2010/main" val="547964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E4D3CD-FC05-44DB-8C15-ADC214F4EE60}" type="slidenum">
              <a:rPr lang="en-GB" smtClean="0"/>
              <a:t>21</a:t>
            </a:fld>
            <a:endParaRPr lang="en-GB"/>
          </a:p>
        </p:txBody>
      </p:sp>
    </p:spTree>
    <p:extLst>
      <p:ext uri="{BB962C8B-B14F-4D97-AF65-F5344CB8AC3E}">
        <p14:creationId xmlns:p14="http://schemas.microsoft.com/office/powerpoint/2010/main" val="1610827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4D3CD-FC05-44DB-8C15-ADC214F4EE60}" type="slidenum">
              <a:rPr lang="en-GB" smtClean="0"/>
              <a:t>26</a:t>
            </a:fld>
            <a:endParaRPr lang="en-GB" dirty="0"/>
          </a:p>
        </p:txBody>
      </p:sp>
    </p:spTree>
    <p:extLst>
      <p:ext uri="{BB962C8B-B14F-4D97-AF65-F5344CB8AC3E}">
        <p14:creationId xmlns:p14="http://schemas.microsoft.com/office/powerpoint/2010/main" val="1974895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E4D3CD-FC05-44DB-8C15-ADC214F4EE60}" type="slidenum">
              <a:rPr lang="en-GB" smtClean="0"/>
              <a:t>29</a:t>
            </a:fld>
            <a:endParaRPr lang="en-GB"/>
          </a:p>
        </p:txBody>
      </p:sp>
    </p:spTree>
    <p:extLst>
      <p:ext uri="{BB962C8B-B14F-4D97-AF65-F5344CB8AC3E}">
        <p14:creationId xmlns:p14="http://schemas.microsoft.com/office/powerpoint/2010/main" val="557727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4D3CD-FC05-44DB-8C15-ADC214F4EE60}" type="slidenum">
              <a:rPr lang="en-GB" smtClean="0"/>
              <a:t>30</a:t>
            </a:fld>
            <a:endParaRPr lang="en-GB" dirty="0"/>
          </a:p>
        </p:txBody>
      </p:sp>
    </p:spTree>
    <p:extLst>
      <p:ext uri="{BB962C8B-B14F-4D97-AF65-F5344CB8AC3E}">
        <p14:creationId xmlns:p14="http://schemas.microsoft.com/office/powerpoint/2010/main" val="898788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E4D3CD-FC05-44DB-8C15-ADC214F4EE60}" type="slidenum">
              <a:rPr lang="en-GB" smtClean="0"/>
              <a:t>31</a:t>
            </a:fld>
            <a:endParaRPr lang="en-GB"/>
          </a:p>
        </p:txBody>
      </p:sp>
    </p:spTree>
    <p:extLst>
      <p:ext uri="{BB962C8B-B14F-4D97-AF65-F5344CB8AC3E}">
        <p14:creationId xmlns:p14="http://schemas.microsoft.com/office/powerpoint/2010/main" val="1652379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E4D3CD-FC05-44DB-8C15-ADC214F4EE60}" type="slidenum">
              <a:rPr lang="en-GB" smtClean="0"/>
              <a:t>32</a:t>
            </a:fld>
            <a:endParaRPr lang="en-GB"/>
          </a:p>
        </p:txBody>
      </p:sp>
    </p:spTree>
    <p:extLst>
      <p:ext uri="{BB962C8B-B14F-4D97-AF65-F5344CB8AC3E}">
        <p14:creationId xmlns:p14="http://schemas.microsoft.com/office/powerpoint/2010/main" val="624823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4D3CD-FC05-44DB-8C15-ADC214F4EE60}" type="slidenum">
              <a:rPr lang="en-GB" smtClean="0"/>
              <a:t>33</a:t>
            </a:fld>
            <a:endParaRPr lang="en-GB"/>
          </a:p>
        </p:txBody>
      </p:sp>
    </p:spTree>
    <p:extLst>
      <p:ext uri="{BB962C8B-B14F-4D97-AF65-F5344CB8AC3E}">
        <p14:creationId xmlns:p14="http://schemas.microsoft.com/office/powerpoint/2010/main" val="997381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endParaRPr>
              <a:latin typeface="Georgia"/>
              <a:ea typeface="Georgia"/>
              <a:cs typeface="Georgia"/>
              <a:sym typeface="Georgi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B341AB53-D344-45E5-872F-9DEDC3A08EDA}" type="slidenum">
              <a:rPr lang="en-GB" smtClean="0"/>
              <a:t>7</a:t>
            </a:fld>
            <a:endParaRPr lang="en-GB"/>
          </a:p>
        </p:txBody>
      </p:sp>
    </p:spTree>
    <p:extLst>
      <p:ext uri="{BB962C8B-B14F-4D97-AF65-F5344CB8AC3E}">
        <p14:creationId xmlns:p14="http://schemas.microsoft.com/office/powerpoint/2010/main" val="3226472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41AB53-D344-45E5-872F-9DEDC3A08EDA}" type="slidenum">
              <a:rPr lang="en-GB" smtClean="0"/>
              <a:t>8</a:t>
            </a:fld>
            <a:endParaRPr lang="en-GB"/>
          </a:p>
        </p:txBody>
      </p:sp>
    </p:spTree>
    <p:extLst>
      <p:ext uri="{BB962C8B-B14F-4D97-AF65-F5344CB8AC3E}">
        <p14:creationId xmlns:p14="http://schemas.microsoft.com/office/powerpoint/2010/main" val="415505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41AB53-D344-45E5-872F-9DEDC3A08EDA}" type="slidenum">
              <a:rPr lang="en-GB" smtClean="0"/>
              <a:t>9</a:t>
            </a:fld>
            <a:endParaRPr lang="en-GB"/>
          </a:p>
        </p:txBody>
      </p:sp>
    </p:spTree>
    <p:extLst>
      <p:ext uri="{BB962C8B-B14F-4D97-AF65-F5344CB8AC3E}">
        <p14:creationId xmlns:p14="http://schemas.microsoft.com/office/powerpoint/2010/main" val="415505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41AB53-D344-45E5-872F-9DEDC3A08EDA}" type="slidenum">
              <a:rPr lang="en-GB" smtClean="0"/>
              <a:t>10</a:t>
            </a:fld>
            <a:endParaRPr lang="en-GB"/>
          </a:p>
        </p:txBody>
      </p:sp>
    </p:spTree>
    <p:extLst>
      <p:ext uri="{BB962C8B-B14F-4D97-AF65-F5344CB8AC3E}">
        <p14:creationId xmlns:p14="http://schemas.microsoft.com/office/powerpoint/2010/main" val="41550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41AB53-D344-45E5-872F-9DEDC3A08EDA}" type="slidenum">
              <a:rPr lang="en-GB" smtClean="0"/>
              <a:t>11</a:t>
            </a:fld>
            <a:endParaRPr lang="en-GB"/>
          </a:p>
        </p:txBody>
      </p:sp>
    </p:spTree>
    <p:extLst>
      <p:ext uri="{BB962C8B-B14F-4D97-AF65-F5344CB8AC3E}">
        <p14:creationId xmlns:p14="http://schemas.microsoft.com/office/powerpoint/2010/main" val="41550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41AB53-D344-45E5-872F-9DEDC3A08EDA}" type="slidenum">
              <a:rPr lang="en-GB" smtClean="0"/>
              <a:t>13</a:t>
            </a:fld>
            <a:endParaRPr lang="en-GB"/>
          </a:p>
        </p:txBody>
      </p:sp>
    </p:spTree>
    <p:extLst>
      <p:ext uri="{BB962C8B-B14F-4D97-AF65-F5344CB8AC3E}">
        <p14:creationId xmlns:p14="http://schemas.microsoft.com/office/powerpoint/2010/main" val="1703494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smtClean="0"/>
              <a:t>The content alone is unlikely</a:t>
            </a:r>
            <a:r>
              <a:rPr lang="en-GB" sz="900" baseline="0" dirty="0" smtClean="0"/>
              <a:t> to be enough (because of abundance) but, combined with convenience and brand, there is hope</a:t>
            </a:r>
            <a:endParaRPr lang="en-GB" sz="900" dirty="0" smtClean="0"/>
          </a:p>
          <a:p>
            <a:endParaRPr lang="en-GB" sz="900" dirty="0" smtClean="0"/>
          </a:p>
          <a:p>
            <a:r>
              <a:rPr lang="en-GB" sz="900" dirty="0" smtClean="0"/>
              <a:t>Quality content</a:t>
            </a:r>
          </a:p>
          <a:p>
            <a:pPr marL="171450" indent="-171450">
              <a:buFont typeface="Arial" panose="020B0604020202020204" pitchFamily="34" charset="0"/>
              <a:buChar char="•"/>
            </a:pPr>
            <a:r>
              <a:rPr lang="en-GB" sz="900" dirty="0" smtClean="0">
                <a:solidFill>
                  <a:srgbClr val="000000"/>
                </a:solidFill>
              </a:rPr>
              <a:t>Great journalism, expert analysis</a:t>
            </a:r>
          </a:p>
          <a:p>
            <a:pPr marL="171450" indent="-171450">
              <a:buFont typeface="Arial" panose="020B0604020202020204" pitchFamily="34" charset="0"/>
              <a:buChar char="•"/>
            </a:pPr>
            <a:r>
              <a:rPr lang="en-GB" sz="900" dirty="0" smtClean="0">
                <a:solidFill>
                  <a:srgbClr val="000000"/>
                </a:solidFill>
              </a:rPr>
              <a:t>Enjoy writing style – incisive, distinctive, witty</a:t>
            </a:r>
          </a:p>
          <a:p>
            <a:pPr marL="171450" indent="-171450">
              <a:buFont typeface="Arial" panose="020B0604020202020204" pitchFamily="34" charset="0"/>
              <a:buChar char="•"/>
            </a:pPr>
            <a:r>
              <a:rPr lang="en-GB" sz="900" dirty="0" smtClean="0">
                <a:solidFill>
                  <a:srgbClr val="000000"/>
                </a:solidFill>
              </a:rPr>
              <a:t>Breadth of coverage – something for everyone</a:t>
            </a:r>
          </a:p>
          <a:p>
            <a:pPr marL="171450" indent="-171450">
              <a:buFont typeface="Arial" panose="020B0604020202020204" pitchFamily="34" charset="0"/>
              <a:buChar char="•"/>
            </a:pPr>
            <a:r>
              <a:rPr lang="en-GB" sz="900" dirty="0" smtClean="0">
                <a:solidFill>
                  <a:srgbClr val="000000"/>
                </a:solidFill>
              </a:rPr>
              <a:t>Specialist news, topics of interest (e.g. sport, science, technology, arts, fashion)</a:t>
            </a:r>
          </a:p>
          <a:p>
            <a:pPr marL="171450" indent="-171450">
              <a:buFont typeface="Arial" panose="020B0604020202020204" pitchFamily="34" charset="0"/>
              <a:buChar char="•"/>
            </a:pPr>
            <a:r>
              <a:rPr lang="en-GB" sz="900" dirty="0" smtClean="0">
                <a:solidFill>
                  <a:srgbClr val="000000"/>
                </a:solidFill>
              </a:rPr>
              <a:t>Exclusives, behind the scenes access</a:t>
            </a:r>
          </a:p>
          <a:p>
            <a:pPr marL="171450" indent="-171450">
              <a:buFont typeface="Arial" panose="020B0604020202020204" pitchFamily="34" charset="0"/>
              <a:buChar char="•"/>
            </a:pPr>
            <a:r>
              <a:rPr lang="en-GB" sz="900" dirty="0" smtClean="0">
                <a:solidFill>
                  <a:srgbClr val="000000"/>
                </a:solidFill>
              </a:rPr>
              <a:t>Valuable extras (e.g. crossword, archive)</a:t>
            </a:r>
          </a:p>
          <a:p>
            <a:pPr marL="171450" indent="-171450">
              <a:buFont typeface="Arial" panose="020B0604020202020204" pitchFamily="34" charset="0"/>
              <a:buChar char="•"/>
            </a:pPr>
            <a:r>
              <a:rPr lang="en-GB" sz="900" dirty="0" smtClean="0">
                <a:solidFill>
                  <a:srgbClr val="000000"/>
                </a:solidFill>
              </a:rPr>
              <a:t>Helpful for work/study</a:t>
            </a:r>
          </a:p>
          <a:p>
            <a:endParaRPr lang="en-GB" sz="900" dirty="0" smtClean="0"/>
          </a:p>
          <a:p>
            <a:r>
              <a:rPr lang="en-GB" sz="900" dirty="0" smtClean="0"/>
              <a:t>Platform benefits</a:t>
            </a:r>
          </a:p>
          <a:p>
            <a:pPr marL="171450" indent="-171450">
              <a:buFont typeface="Arial" panose="020B0604020202020204" pitchFamily="34" charset="0"/>
              <a:buChar char="•"/>
            </a:pPr>
            <a:r>
              <a:rPr lang="en-GB" sz="900" dirty="0" smtClean="0">
                <a:solidFill>
                  <a:srgbClr val="000000"/>
                </a:solidFill>
              </a:rPr>
              <a:t>Customise app, prioritise content of interest</a:t>
            </a:r>
          </a:p>
          <a:p>
            <a:pPr marL="171450" indent="-171450">
              <a:buFont typeface="Arial" panose="020B0604020202020204" pitchFamily="34" charset="0"/>
              <a:buChar char="•"/>
            </a:pPr>
            <a:r>
              <a:rPr lang="en-GB" sz="900" dirty="0" smtClean="0">
                <a:solidFill>
                  <a:srgbClr val="000000"/>
                </a:solidFill>
              </a:rPr>
              <a:t>Convenience of app when commuting</a:t>
            </a:r>
          </a:p>
          <a:p>
            <a:pPr marL="171450" indent="-171450">
              <a:buFont typeface="Arial" panose="020B0604020202020204" pitchFamily="34" charset="0"/>
              <a:buChar char="•"/>
            </a:pPr>
            <a:r>
              <a:rPr lang="en-GB" sz="900" dirty="0" smtClean="0">
                <a:solidFill>
                  <a:srgbClr val="000000"/>
                </a:solidFill>
              </a:rPr>
              <a:t>Easy access across devices</a:t>
            </a:r>
          </a:p>
          <a:p>
            <a:pPr marL="171450" indent="-171450">
              <a:buFont typeface="Arial" panose="020B0604020202020204" pitchFamily="34" charset="0"/>
              <a:buChar char="•"/>
            </a:pPr>
            <a:r>
              <a:rPr lang="en-GB" sz="900" dirty="0" smtClean="0">
                <a:solidFill>
                  <a:srgbClr val="000000"/>
                </a:solidFill>
              </a:rPr>
              <a:t>Unrestricted ad-free access (soft paywall)</a:t>
            </a:r>
          </a:p>
          <a:p>
            <a:pPr marL="171450" indent="-171450">
              <a:buFont typeface="Arial" panose="020B0604020202020204" pitchFamily="34" charset="0"/>
              <a:buChar char="•"/>
            </a:pPr>
            <a:r>
              <a:rPr lang="en-GB" sz="900" dirty="0" smtClean="0">
                <a:solidFill>
                  <a:srgbClr val="000000"/>
                </a:solidFill>
              </a:rPr>
              <a:t>(Got a special deal)</a:t>
            </a:r>
          </a:p>
          <a:p>
            <a:endParaRPr lang="en-GB" sz="900" dirty="0" smtClean="0"/>
          </a:p>
          <a:p>
            <a:r>
              <a:rPr lang="en-GB" sz="900" dirty="0" smtClean="0"/>
              <a:t>Brand benefits</a:t>
            </a:r>
          </a:p>
          <a:p>
            <a:pPr marL="171450" indent="-171450">
              <a:buFont typeface="Arial" panose="020B0604020202020204" pitchFamily="34" charset="0"/>
              <a:buChar char="•"/>
            </a:pPr>
            <a:r>
              <a:rPr lang="en-GB" sz="900" dirty="0" smtClean="0">
                <a:solidFill>
                  <a:srgbClr val="000000"/>
                </a:solidFill>
              </a:rPr>
              <a:t>Familiarity/habit, enjoy brand – extension/ replacement of print subscription</a:t>
            </a:r>
          </a:p>
          <a:p>
            <a:pPr marL="171450" indent="-171450">
              <a:buFont typeface="Arial" panose="020B0604020202020204" pitchFamily="34" charset="0"/>
              <a:buChar char="•"/>
            </a:pPr>
            <a:r>
              <a:rPr lang="en-GB" sz="900" dirty="0" smtClean="0">
                <a:solidFill>
                  <a:srgbClr val="000000"/>
                </a:solidFill>
              </a:rPr>
              <a:t>US (one person): to support the brand, ensure investigative journalism and robust media</a:t>
            </a:r>
          </a:p>
          <a:p>
            <a:endParaRPr lang="en-GB" sz="900" dirty="0" smtClean="0"/>
          </a:p>
          <a:p>
            <a:r>
              <a:rPr lang="en-GB" sz="900" dirty="0" smtClean="0"/>
              <a:t>And to avoid pitfalls (esp. US)</a:t>
            </a:r>
          </a:p>
          <a:p>
            <a:pPr marL="171450" indent="-171450">
              <a:buFont typeface="Arial" panose="020B0604020202020204" pitchFamily="34" charset="0"/>
              <a:buChar char="•"/>
            </a:pPr>
            <a:r>
              <a:rPr lang="en-GB" sz="900" dirty="0" smtClean="0">
                <a:solidFill>
                  <a:srgbClr val="B8292F"/>
                </a:solidFill>
              </a:rPr>
              <a:t>More trustworthy than other online content</a:t>
            </a:r>
          </a:p>
          <a:p>
            <a:pPr marL="171450" indent="-171450">
              <a:buFont typeface="Arial" panose="020B0604020202020204" pitchFamily="34" charset="0"/>
              <a:buChar char="•"/>
            </a:pPr>
            <a:r>
              <a:rPr lang="en-GB" sz="900" dirty="0" smtClean="0">
                <a:solidFill>
                  <a:srgbClr val="B8292F"/>
                </a:solidFill>
              </a:rPr>
              <a:t>US: avoid fake news and click-bait</a:t>
            </a:r>
          </a:p>
          <a:p>
            <a:pPr marL="171450" indent="-171450">
              <a:buFont typeface="Arial" panose="020B0604020202020204" pitchFamily="34" charset="0"/>
              <a:buChar char="•"/>
            </a:pPr>
            <a:r>
              <a:rPr lang="en-GB" sz="900" dirty="0" smtClean="0">
                <a:solidFill>
                  <a:srgbClr val="B8292F"/>
                </a:solidFill>
              </a:rPr>
              <a:t>Quality assurance of reputable brand</a:t>
            </a:r>
          </a:p>
          <a:p>
            <a:endParaRPr lang="en-GB" sz="900" dirty="0" smtClean="0">
              <a:solidFill>
                <a:srgbClr val="000000"/>
              </a:solidFill>
            </a:endParaRPr>
          </a:p>
        </p:txBody>
      </p:sp>
      <p:sp>
        <p:nvSpPr>
          <p:cNvPr id="4" name="Slide Number Placeholder 3"/>
          <p:cNvSpPr>
            <a:spLocks noGrp="1"/>
          </p:cNvSpPr>
          <p:nvPr>
            <p:ph type="sldNum" sz="quarter" idx="10"/>
          </p:nvPr>
        </p:nvSpPr>
        <p:spPr/>
        <p:txBody>
          <a:bodyPr/>
          <a:lstStyle/>
          <a:p>
            <a:fld id="{65900C33-90AE-4963-9AD8-3B07939F57E9}" type="slidenum">
              <a:rPr lang="en-GB" smtClean="0"/>
              <a:t>14</a:t>
            </a:fld>
            <a:endParaRPr lang="en-GB"/>
          </a:p>
        </p:txBody>
      </p:sp>
    </p:spTree>
    <p:extLst>
      <p:ext uri="{BB962C8B-B14F-4D97-AF65-F5344CB8AC3E}">
        <p14:creationId xmlns:p14="http://schemas.microsoft.com/office/powerpoint/2010/main" val="14891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smtClean="0"/>
              <a:t>There’s a desire for a Spotify for news, not multiple individual</a:t>
            </a:r>
            <a:r>
              <a:rPr lang="en-GB" sz="900" baseline="0" dirty="0" smtClean="0"/>
              <a:t> subscriptions</a:t>
            </a:r>
          </a:p>
          <a:p>
            <a:endParaRPr lang="en-GB" sz="900" baseline="0" dirty="0" smtClean="0"/>
          </a:p>
          <a:p>
            <a:r>
              <a:rPr lang="en-GB" sz="900" baseline="0" dirty="0" smtClean="0"/>
              <a:t>“If you want to see ten newspapers then you have to pay for ten” (35-54, ES)</a:t>
            </a:r>
            <a:endParaRPr lang="en-GB" sz="900" dirty="0"/>
          </a:p>
        </p:txBody>
      </p:sp>
      <p:sp>
        <p:nvSpPr>
          <p:cNvPr id="4" name="Slide Number Placeholder 3"/>
          <p:cNvSpPr>
            <a:spLocks noGrp="1"/>
          </p:cNvSpPr>
          <p:nvPr>
            <p:ph type="sldNum" sz="quarter" idx="10"/>
          </p:nvPr>
        </p:nvSpPr>
        <p:spPr/>
        <p:txBody>
          <a:bodyPr/>
          <a:lstStyle/>
          <a:p>
            <a:fld id="{65900C33-90AE-4963-9AD8-3B07939F57E9}" type="slidenum">
              <a:rPr lang="en-GB" smtClean="0"/>
              <a:t>15</a:t>
            </a:fld>
            <a:endParaRPr lang="en-GB"/>
          </a:p>
        </p:txBody>
      </p:sp>
    </p:spTree>
    <p:extLst>
      <p:ext uri="{BB962C8B-B14F-4D97-AF65-F5344CB8AC3E}">
        <p14:creationId xmlns:p14="http://schemas.microsoft.com/office/powerpoint/2010/main" val="2035114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B94DC0A-F9B3-470E-8986-617548D3F658}" type="datetimeFigureOut">
              <a:rPr lang="en-GB" smtClean="0"/>
              <a:t>26/10/2017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347EFE-C17E-4AF4-BDFA-F18D5A87ABAD}" type="slidenum">
              <a:rPr lang="en-GB" smtClean="0"/>
              <a:t>‹#›</a:t>
            </a:fld>
            <a:endParaRPr lang="en-GB"/>
          </a:p>
        </p:txBody>
      </p:sp>
    </p:spTree>
    <p:extLst>
      <p:ext uri="{BB962C8B-B14F-4D97-AF65-F5344CB8AC3E}">
        <p14:creationId xmlns:p14="http://schemas.microsoft.com/office/powerpoint/2010/main" val="3215243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94DC0A-F9B3-470E-8986-617548D3F658}" type="datetimeFigureOut">
              <a:rPr lang="en-GB" smtClean="0"/>
              <a:t>26/10/2017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347EFE-C17E-4AF4-BDFA-F18D5A87ABAD}" type="slidenum">
              <a:rPr lang="en-GB" smtClean="0"/>
              <a:t>‹#›</a:t>
            </a:fld>
            <a:endParaRPr lang="en-GB"/>
          </a:p>
        </p:txBody>
      </p:sp>
    </p:spTree>
    <p:extLst>
      <p:ext uri="{BB962C8B-B14F-4D97-AF65-F5344CB8AC3E}">
        <p14:creationId xmlns:p14="http://schemas.microsoft.com/office/powerpoint/2010/main" val="148076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94DC0A-F9B3-470E-8986-617548D3F658}" type="datetimeFigureOut">
              <a:rPr lang="en-GB" smtClean="0"/>
              <a:t>26/10/2017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347EFE-C17E-4AF4-BDFA-F18D5A87ABAD}" type="slidenum">
              <a:rPr lang="en-GB" smtClean="0"/>
              <a:t>‹#›</a:t>
            </a:fld>
            <a:endParaRPr lang="en-GB"/>
          </a:p>
        </p:txBody>
      </p:sp>
    </p:spTree>
    <p:extLst>
      <p:ext uri="{BB962C8B-B14F-4D97-AF65-F5344CB8AC3E}">
        <p14:creationId xmlns:p14="http://schemas.microsoft.com/office/powerpoint/2010/main" val="141181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Rectangle 8"/>
          <p:cNvSpPr/>
          <p:nvPr userDrawn="1"/>
        </p:nvSpPr>
        <p:spPr>
          <a:xfrm>
            <a:off x="130378" y="2053920"/>
            <a:ext cx="9013624" cy="193074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US" dirty="0"/>
          </a:p>
        </p:txBody>
      </p:sp>
      <p:sp>
        <p:nvSpPr>
          <p:cNvPr id="5" name="Title 1"/>
          <p:cNvSpPr>
            <a:spLocks noGrp="1"/>
          </p:cNvSpPr>
          <p:nvPr>
            <p:ph type="title"/>
          </p:nvPr>
        </p:nvSpPr>
        <p:spPr>
          <a:xfrm>
            <a:off x="0" y="1027648"/>
            <a:ext cx="9144000" cy="1495800"/>
          </a:xfrm>
          <a:noFill/>
        </p:spPr>
        <p:txBody>
          <a:bodyPr lIns="1442978" tIns="80165" rIns="0" bIns="0" anchor="b" anchorCtr="0"/>
          <a:lstStyle>
            <a:lvl1pPr>
              <a:defRPr sz="2100" b="1" baseline="0"/>
            </a:lvl1pPr>
          </a:lstStyle>
          <a:p>
            <a:r>
              <a:rPr lang="en-US"/>
              <a:t>Click to edit Master title style</a:t>
            </a:r>
            <a:endParaRPr lang="en-US" dirty="0"/>
          </a:p>
        </p:txBody>
      </p:sp>
      <p:sp>
        <p:nvSpPr>
          <p:cNvPr id="6" name="Text Placeholder 12"/>
          <p:cNvSpPr>
            <a:spLocks noGrp="1"/>
          </p:cNvSpPr>
          <p:nvPr>
            <p:ph type="body" sz="quarter" idx="12" hasCustomPrompt="1"/>
          </p:nvPr>
        </p:nvSpPr>
        <p:spPr>
          <a:xfrm>
            <a:off x="2" y="2523447"/>
            <a:ext cx="9143998" cy="1017413"/>
          </a:xfrm>
        </p:spPr>
        <p:txBody>
          <a:bodyPr lIns="1442978" tIns="68717"/>
          <a:lstStyle>
            <a:lvl1pPr marL="0">
              <a:buNone/>
              <a:defRPr sz="2100">
                <a:solidFill>
                  <a:schemeClr val="bg1">
                    <a:lumMod val="50000"/>
                  </a:schemeClr>
                </a:solidFill>
              </a:defRPr>
            </a:lvl1pPr>
            <a:lvl2pPr marL="0">
              <a:buNone/>
              <a:defRPr sz="2300"/>
            </a:lvl2pPr>
            <a:lvl3pPr marL="0">
              <a:buNone/>
              <a:defRPr sz="2300"/>
            </a:lvl3pPr>
            <a:lvl4pPr marL="0">
              <a:buNone/>
              <a:defRPr sz="2300"/>
            </a:lvl4pPr>
            <a:lvl5pPr marL="0">
              <a:buNone/>
              <a:defRPr sz="2300"/>
            </a:lvl5pPr>
          </a:lstStyle>
          <a:p>
            <a:pPr lvl="0"/>
            <a:r>
              <a:rPr lang="en-GB" dirty="0"/>
              <a:t>Subtitle</a:t>
            </a:r>
            <a:endParaRPr lang="en-US" dirty="0"/>
          </a:p>
        </p:txBody>
      </p:sp>
      <p:sp>
        <p:nvSpPr>
          <p:cNvPr id="7" name="Text Placeholder 5"/>
          <p:cNvSpPr>
            <a:spLocks noGrp="1"/>
          </p:cNvSpPr>
          <p:nvPr>
            <p:ph type="body" sz="quarter" idx="10" hasCustomPrompt="1"/>
          </p:nvPr>
        </p:nvSpPr>
        <p:spPr>
          <a:xfrm>
            <a:off x="2" y="3418924"/>
            <a:ext cx="9143998" cy="1884885"/>
          </a:xfrm>
        </p:spPr>
        <p:txBody>
          <a:bodyPr lIns="1442978" rIns="480993" anchor="t" anchorCtr="0"/>
          <a:lstStyle>
            <a:lvl1pPr algn="l">
              <a:buNone/>
              <a:defRPr/>
            </a:lvl1pPr>
          </a:lstStyle>
          <a:p>
            <a:r>
              <a:rPr lang="en-US" dirty="0"/>
              <a:t>Author Name 		+44 (0)207 851 0902</a:t>
            </a:r>
          </a:p>
        </p:txBody>
      </p:sp>
      <p:sp>
        <p:nvSpPr>
          <p:cNvPr id="8" name="Text Placeholder 6"/>
          <p:cNvSpPr>
            <a:spLocks noGrp="1"/>
          </p:cNvSpPr>
          <p:nvPr>
            <p:ph type="body" sz="quarter" idx="11"/>
          </p:nvPr>
        </p:nvSpPr>
        <p:spPr>
          <a:xfrm>
            <a:off x="2391509" y="6262028"/>
            <a:ext cx="6529013" cy="381000"/>
          </a:xfrm>
        </p:spPr>
        <p:txBody>
          <a:bodyPr lIns="0"/>
          <a:lstStyle>
            <a:lvl1pPr>
              <a:buNone/>
              <a:defRPr b="1"/>
            </a:lvl1pPr>
          </a:lstStyle>
          <a:p>
            <a:pPr lvl="0"/>
            <a:r>
              <a:rPr lang="en-US"/>
              <a:t>Click to edit Master text styles</a:t>
            </a:r>
          </a:p>
        </p:txBody>
      </p:sp>
      <p:sp>
        <p:nvSpPr>
          <p:cNvPr id="11" name="Rectangle 10"/>
          <p:cNvSpPr/>
          <p:nvPr userDrawn="1"/>
        </p:nvSpPr>
        <p:spPr>
          <a:xfrm>
            <a:off x="1" y="2053920"/>
            <a:ext cx="1219560" cy="193074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US" dirty="0"/>
          </a:p>
        </p:txBody>
      </p:sp>
    </p:spTree>
    <p:extLst>
      <p:ext uri="{BB962C8B-B14F-4D97-AF65-F5344CB8AC3E}">
        <p14:creationId xmlns:p14="http://schemas.microsoft.com/office/powerpoint/2010/main" val="2264293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Enders -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600"/>
            </a:lvl1pPr>
          </a:lstStyle>
          <a:p>
            <a:r>
              <a:rPr lang="en-US"/>
              <a:t>Click to edit Master title style</a:t>
            </a:r>
          </a:p>
        </p:txBody>
      </p:sp>
      <p:sp>
        <p:nvSpPr>
          <p:cNvPr id="14" name="Content Placeholder 10"/>
          <p:cNvSpPr>
            <a:spLocks noGrp="1"/>
          </p:cNvSpPr>
          <p:nvPr>
            <p:ph sz="quarter" idx="14"/>
          </p:nvPr>
        </p:nvSpPr>
        <p:spPr>
          <a:xfrm>
            <a:off x="399278" y="941464"/>
            <a:ext cx="4116133" cy="5320564"/>
          </a:xfrm>
        </p:spPr>
        <p:txBody>
          <a:bodyPr lIns="0" tIns="0">
            <a:noAutofit/>
          </a:bodyPr>
          <a:lstStyle>
            <a:lvl1pPr marL="171794" indent="-171794">
              <a:lnSpc>
                <a:spcPts val="1432"/>
              </a:lnSpc>
              <a:spcBef>
                <a:spcPts val="0"/>
              </a:spcBef>
              <a:spcAft>
                <a:spcPts val="572"/>
              </a:spcAft>
              <a:defRPr sz="1100"/>
            </a:lvl1pPr>
            <a:lvl2pPr marL="343587" indent="-171794">
              <a:lnSpc>
                <a:spcPts val="1432"/>
              </a:lnSpc>
              <a:spcBef>
                <a:spcPts val="0"/>
              </a:spcBef>
              <a:spcAft>
                <a:spcPts val="572"/>
              </a:spcAft>
              <a:defRPr sz="1100"/>
            </a:lvl2pPr>
            <a:lvl3pPr marL="515380" indent="-171794">
              <a:lnSpc>
                <a:spcPts val="1432"/>
              </a:lnSpc>
              <a:spcBef>
                <a:spcPts val="0"/>
              </a:spcBef>
              <a:spcAft>
                <a:spcPts val="572"/>
              </a:spcAft>
              <a:defRPr sz="1100"/>
            </a:lvl3pPr>
            <a:lvl4pPr marL="687173" indent="-171794">
              <a:lnSpc>
                <a:spcPts val="1432"/>
              </a:lnSpc>
              <a:spcBef>
                <a:spcPts val="0"/>
              </a:spcBef>
              <a:spcAft>
                <a:spcPts val="572"/>
              </a:spcAft>
              <a:defRPr sz="1100"/>
            </a:lvl4pPr>
            <a:lvl5pPr marL="858967" indent="-171794">
              <a:lnSpc>
                <a:spcPts val="1432"/>
              </a:lnSpc>
              <a:spcBef>
                <a:spcPts val="0"/>
              </a:spcBef>
              <a:spcAft>
                <a:spcPts val="572"/>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0"/>
          <p:cNvSpPr>
            <a:spLocks noGrp="1"/>
          </p:cNvSpPr>
          <p:nvPr>
            <p:ph sz="quarter" idx="15"/>
          </p:nvPr>
        </p:nvSpPr>
        <p:spPr>
          <a:xfrm>
            <a:off x="4515411" y="941464"/>
            <a:ext cx="4227954" cy="5320564"/>
          </a:xfrm>
        </p:spPr>
        <p:txBody>
          <a:bodyPr lIns="0" tIns="0">
            <a:noAutofit/>
          </a:bodyPr>
          <a:lstStyle>
            <a:lvl1pPr marL="171794" indent="-171794">
              <a:lnSpc>
                <a:spcPts val="1432"/>
              </a:lnSpc>
              <a:spcBef>
                <a:spcPts val="0"/>
              </a:spcBef>
              <a:spcAft>
                <a:spcPts val="572"/>
              </a:spcAft>
              <a:defRPr sz="1100"/>
            </a:lvl1pPr>
            <a:lvl2pPr marL="343587" indent="-171794">
              <a:lnSpc>
                <a:spcPts val="1432"/>
              </a:lnSpc>
              <a:spcBef>
                <a:spcPts val="0"/>
              </a:spcBef>
              <a:spcAft>
                <a:spcPts val="572"/>
              </a:spcAft>
              <a:defRPr sz="1100"/>
            </a:lvl2pPr>
            <a:lvl3pPr marL="515380" indent="-171794">
              <a:lnSpc>
                <a:spcPts val="1432"/>
              </a:lnSpc>
              <a:spcBef>
                <a:spcPts val="0"/>
              </a:spcBef>
              <a:spcAft>
                <a:spcPts val="572"/>
              </a:spcAft>
              <a:defRPr sz="1100"/>
            </a:lvl3pPr>
            <a:lvl4pPr marL="687173" indent="-171794">
              <a:lnSpc>
                <a:spcPts val="1432"/>
              </a:lnSpc>
              <a:spcBef>
                <a:spcPts val="0"/>
              </a:spcBef>
              <a:spcAft>
                <a:spcPts val="572"/>
              </a:spcAft>
              <a:defRPr sz="1100"/>
            </a:lvl4pPr>
            <a:lvl5pPr marL="858967" indent="-171794">
              <a:lnSpc>
                <a:spcPts val="1432"/>
              </a:lnSpc>
              <a:spcBef>
                <a:spcPts val="0"/>
              </a:spcBef>
              <a:spcAft>
                <a:spcPts val="572"/>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6"/>
          </p:nvPr>
        </p:nvSpPr>
        <p:spPr/>
        <p:txBody>
          <a:bodyPr/>
          <a:lstStyle>
            <a:lvl1pPr>
              <a:defRPr/>
            </a:lvl1pPr>
          </a:lstStyle>
          <a:p>
            <a:pPr>
              <a:defRPr/>
            </a:pPr>
            <a:r>
              <a:rPr lang="en-GB" smtClean="0"/>
              <a:t>Digital Journalism Summit   |   Enders Analysis   |   20 October 2017</a:t>
            </a:r>
            <a:endParaRPr lang="en-US"/>
          </a:p>
        </p:txBody>
      </p:sp>
      <p:sp>
        <p:nvSpPr>
          <p:cNvPr id="6" name="Slide Number Placeholder 6"/>
          <p:cNvSpPr>
            <a:spLocks noGrp="1"/>
          </p:cNvSpPr>
          <p:nvPr>
            <p:ph type="sldNum" sz="quarter" idx="17"/>
          </p:nvPr>
        </p:nvSpPr>
        <p:spPr/>
        <p:txBody>
          <a:bodyPr/>
          <a:lstStyle>
            <a:lvl1pPr>
              <a:defRPr/>
            </a:lvl1pPr>
          </a:lstStyle>
          <a:p>
            <a:pPr>
              <a:defRPr/>
            </a:pPr>
            <a:fld id="{5F20C024-D4F7-A84A-B504-8A0C5C81DC38}" type="slidenum">
              <a:rPr lang="en-US" smtClean="0"/>
              <a:pPr>
                <a:defRPr/>
              </a:pPr>
              <a:t>‹#›</a:t>
            </a:fld>
            <a:endParaRPr lang="en-US" dirty="0"/>
          </a:p>
        </p:txBody>
      </p:sp>
    </p:spTree>
    <p:extLst>
      <p:ext uri="{BB962C8B-B14F-4D97-AF65-F5344CB8AC3E}">
        <p14:creationId xmlns:p14="http://schemas.microsoft.com/office/powerpoint/2010/main" val="1634770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Enders -Full page imag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600"/>
            </a:lvl1pPr>
          </a:lstStyle>
          <a:p>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GB" smtClean="0"/>
              <a:t>Digital Journalism Summit   |   Enders Analysis   |   20 October 2017</a:t>
            </a:r>
            <a:endParaRPr lang="en-US" dirty="0"/>
          </a:p>
        </p:txBody>
      </p:sp>
      <p:sp>
        <p:nvSpPr>
          <p:cNvPr id="5" name="Slide Number Placeholder 6"/>
          <p:cNvSpPr>
            <a:spLocks noGrp="1"/>
          </p:cNvSpPr>
          <p:nvPr>
            <p:ph type="sldNum" sz="quarter" idx="11"/>
          </p:nvPr>
        </p:nvSpPr>
        <p:spPr/>
        <p:txBody>
          <a:bodyPr/>
          <a:lstStyle>
            <a:lvl1pPr>
              <a:defRPr/>
            </a:lvl1pPr>
          </a:lstStyle>
          <a:p>
            <a:pPr>
              <a:defRPr/>
            </a:pPr>
            <a:fld id="{0A853826-47B2-7040-859B-D230C2342C37}" type="slidenum">
              <a:rPr lang="en-US" smtClean="0"/>
              <a:pPr>
                <a:defRPr/>
              </a:pPr>
              <a:t>‹#›</a:t>
            </a:fld>
            <a:endParaRPr lang="en-US" dirty="0"/>
          </a:p>
        </p:txBody>
      </p:sp>
      <p:sp>
        <p:nvSpPr>
          <p:cNvPr id="6" name="Content Placeholder 10"/>
          <p:cNvSpPr>
            <a:spLocks noGrp="1"/>
          </p:cNvSpPr>
          <p:nvPr>
            <p:ph sz="quarter" idx="14"/>
          </p:nvPr>
        </p:nvSpPr>
        <p:spPr>
          <a:xfrm>
            <a:off x="399278" y="941464"/>
            <a:ext cx="8344086" cy="5320564"/>
          </a:xfrm>
        </p:spPr>
        <p:txBody>
          <a:bodyPr lIns="0" tIns="0">
            <a:noAutofit/>
          </a:bodyPr>
          <a:lstStyle>
            <a:lvl1pPr marL="171794" indent="-171794">
              <a:lnSpc>
                <a:spcPts val="1432"/>
              </a:lnSpc>
              <a:spcBef>
                <a:spcPts val="0"/>
              </a:spcBef>
              <a:spcAft>
                <a:spcPts val="572"/>
              </a:spcAft>
              <a:defRPr sz="1100"/>
            </a:lvl1pPr>
            <a:lvl2pPr marL="343587" indent="-171794">
              <a:lnSpc>
                <a:spcPts val="1432"/>
              </a:lnSpc>
              <a:spcBef>
                <a:spcPts val="0"/>
              </a:spcBef>
              <a:spcAft>
                <a:spcPts val="572"/>
              </a:spcAft>
              <a:defRPr sz="1100"/>
            </a:lvl2pPr>
            <a:lvl3pPr marL="515380" indent="-171794">
              <a:lnSpc>
                <a:spcPts val="1432"/>
              </a:lnSpc>
              <a:spcBef>
                <a:spcPts val="0"/>
              </a:spcBef>
              <a:spcAft>
                <a:spcPts val="572"/>
              </a:spcAft>
              <a:defRPr sz="1100"/>
            </a:lvl3pPr>
            <a:lvl4pPr marL="687173" indent="-171794">
              <a:lnSpc>
                <a:spcPts val="1432"/>
              </a:lnSpc>
              <a:spcBef>
                <a:spcPts val="0"/>
              </a:spcBef>
              <a:spcAft>
                <a:spcPts val="572"/>
              </a:spcAft>
              <a:defRPr sz="1100"/>
            </a:lvl4pPr>
            <a:lvl5pPr marL="858967" indent="-171794">
              <a:lnSpc>
                <a:spcPts val="1432"/>
              </a:lnSpc>
              <a:spcBef>
                <a:spcPts val="0"/>
              </a:spcBef>
              <a:spcAft>
                <a:spcPts val="572"/>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0899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Enders - Che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6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GB" smtClean="0"/>
              <a:t>Digital Journalism Summit   |   Enders Analysis   |   20 October 2017</a:t>
            </a:r>
            <a:endParaRPr lang="en-US"/>
          </a:p>
        </p:txBody>
      </p:sp>
      <p:sp>
        <p:nvSpPr>
          <p:cNvPr id="4" name="Slide Number Placeholder 3"/>
          <p:cNvSpPr>
            <a:spLocks noGrp="1"/>
          </p:cNvSpPr>
          <p:nvPr>
            <p:ph type="sldNum" sz="quarter" idx="11"/>
          </p:nvPr>
        </p:nvSpPr>
        <p:spPr/>
        <p:txBody>
          <a:bodyPr/>
          <a:lstStyle/>
          <a:p>
            <a:pPr>
              <a:defRPr/>
            </a:pPr>
            <a:fld id="{26131726-A5D0-8E46-90E1-66B7AA2CFB1D}" type="slidenum">
              <a:rPr lang="en-US" smtClean="0"/>
              <a:pPr>
                <a:defRPr/>
              </a:pPr>
              <a:t>‹#›</a:t>
            </a:fld>
            <a:endParaRPr lang="en-US" dirty="0"/>
          </a:p>
        </p:txBody>
      </p:sp>
      <p:sp>
        <p:nvSpPr>
          <p:cNvPr id="9" name="Content Placeholder 10"/>
          <p:cNvSpPr>
            <a:spLocks noGrp="1"/>
          </p:cNvSpPr>
          <p:nvPr>
            <p:ph sz="quarter" idx="17"/>
          </p:nvPr>
        </p:nvSpPr>
        <p:spPr>
          <a:xfrm>
            <a:off x="399278" y="941465"/>
            <a:ext cx="4171363" cy="2625732"/>
          </a:xfrm>
        </p:spPr>
        <p:txBody>
          <a:bodyPr lIns="0" tIns="0">
            <a:noAutofit/>
          </a:bodyPr>
          <a:lstStyle>
            <a:lvl1pPr marL="171794" indent="-171794">
              <a:lnSpc>
                <a:spcPts val="1432"/>
              </a:lnSpc>
              <a:spcBef>
                <a:spcPts val="0"/>
              </a:spcBef>
              <a:spcAft>
                <a:spcPts val="572"/>
              </a:spcAft>
              <a:defRPr sz="1100"/>
            </a:lvl1pPr>
            <a:lvl2pPr marL="343587" indent="-171794">
              <a:lnSpc>
                <a:spcPts val="1432"/>
              </a:lnSpc>
              <a:spcBef>
                <a:spcPts val="0"/>
              </a:spcBef>
              <a:spcAft>
                <a:spcPts val="572"/>
              </a:spcAft>
              <a:defRPr sz="1100"/>
            </a:lvl2pPr>
            <a:lvl3pPr marL="515380" indent="-171794">
              <a:lnSpc>
                <a:spcPts val="1432"/>
              </a:lnSpc>
              <a:spcBef>
                <a:spcPts val="0"/>
              </a:spcBef>
              <a:spcAft>
                <a:spcPts val="572"/>
              </a:spcAft>
              <a:defRPr sz="1100"/>
            </a:lvl3pPr>
            <a:lvl4pPr marL="687173" indent="-171794">
              <a:lnSpc>
                <a:spcPts val="1432"/>
              </a:lnSpc>
              <a:spcBef>
                <a:spcPts val="0"/>
              </a:spcBef>
              <a:spcAft>
                <a:spcPts val="572"/>
              </a:spcAft>
              <a:defRPr sz="1100"/>
            </a:lvl4pPr>
            <a:lvl5pPr marL="858967" indent="-171794">
              <a:lnSpc>
                <a:spcPts val="1432"/>
              </a:lnSpc>
              <a:spcBef>
                <a:spcPts val="0"/>
              </a:spcBef>
              <a:spcAft>
                <a:spcPts val="572"/>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0"/>
          <p:cNvSpPr>
            <a:spLocks noGrp="1"/>
          </p:cNvSpPr>
          <p:nvPr>
            <p:ph sz="quarter" idx="18"/>
          </p:nvPr>
        </p:nvSpPr>
        <p:spPr>
          <a:xfrm>
            <a:off x="4571321" y="941463"/>
            <a:ext cx="4172722" cy="2625733"/>
          </a:xfrm>
        </p:spPr>
        <p:txBody>
          <a:bodyPr lIns="0" tIns="0">
            <a:noAutofit/>
          </a:bodyPr>
          <a:lstStyle>
            <a:lvl1pPr marL="171794" indent="-171794">
              <a:lnSpc>
                <a:spcPts val="1432"/>
              </a:lnSpc>
              <a:spcBef>
                <a:spcPts val="0"/>
              </a:spcBef>
              <a:spcAft>
                <a:spcPts val="572"/>
              </a:spcAft>
              <a:defRPr sz="1100"/>
            </a:lvl1pPr>
            <a:lvl2pPr marL="343587" indent="-171794">
              <a:lnSpc>
                <a:spcPts val="1432"/>
              </a:lnSpc>
              <a:spcBef>
                <a:spcPts val="0"/>
              </a:spcBef>
              <a:spcAft>
                <a:spcPts val="572"/>
              </a:spcAft>
              <a:defRPr sz="1100"/>
            </a:lvl2pPr>
            <a:lvl3pPr marL="515380" indent="-171794">
              <a:lnSpc>
                <a:spcPts val="1432"/>
              </a:lnSpc>
              <a:spcBef>
                <a:spcPts val="0"/>
              </a:spcBef>
              <a:spcAft>
                <a:spcPts val="572"/>
              </a:spcAft>
              <a:defRPr sz="1100"/>
            </a:lvl3pPr>
            <a:lvl4pPr marL="687173" indent="-171794">
              <a:lnSpc>
                <a:spcPts val="1432"/>
              </a:lnSpc>
              <a:spcBef>
                <a:spcPts val="0"/>
              </a:spcBef>
              <a:spcAft>
                <a:spcPts val="572"/>
              </a:spcAft>
              <a:defRPr sz="1100"/>
            </a:lvl4pPr>
            <a:lvl5pPr marL="858967" indent="-171794">
              <a:lnSpc>
                <a:spcPts val="1432"/>
              </a:lnSpc>
              <a:spcBef>
                <a:spcPts val="0"/>
              </a:spcBef>
              <a:spcAft>
                <a:spcPts val="572"/>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9"/>
          </p:nvPr>
        </p:nvSpPr>
        <p:spPr>
          <a:xfrm>
            <a:off x="399278" y="3567197"/>
            <a:ext cx="4171363" cy="2694831"/>
          </a:xfrm>
        </p:spPr>
        <p:txBody>
          <a:bodyPr lIns="0" tIns="0">
            <a:noAutofit/>
          </a:bodyPr>
          <a:lstStyle>
            <a:lvl1pPr marL="171794" indent="-171794">
              <a:lnSpc>
                <a:spcPts val="1432"/>
              </a:lnSpc>
              <a:spcBef>
                <a:spcPts val="0"/>
              </a:spcBef>
              <a:spcAft>
                <a:spcPts val="572"/>
              </a:spcAft>
              <a:defRPr sz="1100"/>
            </a:lvl1pPr>
            <a:lvl2pPr marL="343587" indent="-171794">
              <a:lnSpc>
                <a:spcPts val="1432"/>
              </a:lnSpc>
              <a:spcBef>
                <a:spcPts val="0"/>
              </a:spcBef>
              <a:spcAft>
                <a:spcPts val="572"/>
              </a:spcAft>
              <a:defRPr sz="1100"/>
            </a:lvl2pPr>
            <a:lvl3pPr marL="515380" indent="-171794">
              <a:lnSpc>
                <a:spcPts val="1432"/>
              </a:lnSpc>
              <a:spcBef>
                <a:spcPts val="0"/>
              </a:spcBef>
              <a:spcAft>
                <a:spcPts val="572"/>
              </a:spcAft>
              <a:defRPr sz="1100"/>
            </a:lvl3pPr>
            <a:lvl4pPr marL="687173" indent="-171794">
              <a:lnSpc>
                <a:spcPts val="1432"/>
              </a:lnSpc>
              <a:spcBef>
                <a:spcPts val="0"/>
              </a:spcBef>
              <a:spcAft>
                <a:spcPts val="572"/>
              </a:spcAft>
              <a:defRPr sz="1100"/>
            </a:lvl4pPr>
            <a:lvl5pPr marL="858967" indent="-171794">
              <a:lnSpc>
                <a:spcPts val="1432"/>
              </a:lnSpc>
              <a:spcBef>
                <a:spcPts val="0"/>
              </a:spcBef>
              <a:spcAft>
                <a:spcPts val="572"/>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0"/>
          <p:cNvSpPr>
            <a:spLocks noGrp="1"/>
          </p:cNvSpPr>
          <p:nvPr>
            <p:ph sz="quarter" idx="14"/>
          </p:nvPr>
        </p:nvSpPr>
        <p:spPr>
          <a:xfrm>
            <a:off x="4571321" y="3567197"/>
            <a:ext cx="4172722" cy="2694831"/>
          </a:xfrm>
        </p:spPr>
        <p:txBody>
          <a:bodyPr lIns="0" tIns="0">
            <a:noAutofit/>
          </a:bodyPr>
          <a:lstStyle>
            <a:lvl1pPr marL="171794" indent="-171794">
              <a:lnSpc>
                <a:spcPts val="1432"/>
              </a:lnSpc>
              <a:spcBef>
                <a:spcPts val="0"/>
              </a:spcBef>
              <a:spcAft>
                <a:spcPts val="572"/>
              </a:spcAft>
              <a:defRPr sz="1100"/>
            </a:lvl1pPr>
            <a:lvl2pPr marL="343587" indent="-171794">
              <a:lnSpc>
                <a:spcPts val="1432"/>
              </a:lnSpc>
              <a:spcBef>
                <a:spcPts val="0"/>
              </a:spcBef>
              <a:spcAft>
                <a:spcPts val="572"/>
              </a:spcAft>
              <a:defRPr sz="1100"/>
            </a:lvl2pPr>
            <a:lvl3pPr marL="515380" indent="-171794">
              <a:lnSpc>
                <a:spcPts val="1432"/>
              </a:lnSpc>
              <a:spcBef>
                <a:spcPts val="0"/>
              </a:spcBef>
              <a:spcAft>
                <a:spcPts val="572"/>
              </a:spcAft>
              <a:defRPr sz="1100"/>
            </a:lvl3pPr>
            <a:lvl4pPr marL="687173" indent="-171794">
              <a:lnSpc>
                <a:spcPts val="1432"/>
              </a:lnSpc>
              <a:spcBef>
                <a:spcPts val="0"/>
              </a:spcBef>
              <a:spcAft>
                <a:spcPts val="572"/>
              </a:spcAft>
              <a:defRPr sz="1100"/>
            </a:lvl4pPr>
            <a:lvl5pPr marL="858967" indent="-171794">
              <a:lnSpc>
                <a:spcPts val="1432"/>
              </a:lnSpc>
              <a:spcBef>
                <a:spcPts val="0"/>
              </a:spcBef>
              <a:spcAft>
                <a:spcPts val="572"/>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2807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Enders - Two Column (w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700"/>
            </a:lvl1pPr>
          </a:lstStyle>
          <a:p>
            <a:r>
              <a:rPr lang="en-US"/>
              <a:t>Click to edit Master title style</a:t>
            </a:r>
          </a:p>
        </p:txBody>
      </p:sp>
      <p:sp>
        <p:nvSpPr>
          <p:cNvPr id="6" name="Content Placeholder 5"/>
          <p:cNvSpPr>
            <a:spLocks noGrp="1"/>
          </p:cNvSpPr>
          <p:nvPr>
            <p:ph sz="quarter" idx="12"/>
          </p:nvPr>
        </p:nvSpPr>
        <p:spPr>
          <a:xfrm>
            <a:off x="399281" y="941464"/>
            <a:ext cx="3232921" cy="5320564"/>
          </a:xfrm>
        </p:spPr>
        <p:txBody>
          <a:bodyPr lIns="0" tIns="0" rIns="171677" bIns="0">
            <a:noAutofit/>
          </a:bodyPr>
          <a:lstStyle>
            <a:lvl1pPr marL="171643" indent="-171643">
              <a:lnSpc>
                <a:spcPts val="1432"/>
              </a:lnSpc>
              <a:spcBef>
                <a:spcPts val="0"/>
              </a:spcBef>
              <a:spcAft>
                <a:spcPts val="572"/>
              </a:spcAft>
              <a:defRPr sz="1100"/>
            </a:lvl1pPr>
            <a:lvl2pPr marL="343278" indent="-171643">
              <a:lnSpc>
                <a:spcPts val="1432"/>
              </a:lnSpc>
              <a:spcBef>
                <a:spcPts val="0"/>
              </a:spcBef>
              <a:spcAft>
                <a:spcPts val="572"/>
              </a:spcAft>
              <a:defRPr sz="1100"/>
            </a:lvl2pPr>
            <a:lvl3pPr marL="514915" indent="-171643">
              <a:lnSpc>
                <a:spcPts val="1432"/>
              </a:lnSpc>
              <a:spcBef>
                <a:spcPts val="0"/>
              </a:spcBef>
              <a:spcAft>
                <a:spcPts val="572"/>
              </a:spcAft>
              <a:defRPr sz="1100"/>
            </a:lvl3pPr>
            <a:lvl4pPr marL="686552" indent="-171643">
              <a:lnSpc>
                <a:spcPts val="1432"/>
              </a:lnSpc>
              <a:spcBef>
                <a:spcPts val="0"/>
              </a:spcBef>
              <a:spcAft>
                <a:spcPts val="572"/>
              </a:spcAft>
              <a:defRPr sz="1100"/>
            </a:lvl4pPr>
            <a:lvl5pPr marL="858192" indent="-171643">
              <a:lnSpc>
                <a:spcPts val="1432"/>
              </a:lnSpc>
              <a:spcBef>
                <a:spcPts val="0"/>
              </a:spcBef>
              <a:spcAft>
                <a:spcPts val="572"/>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quarter" idx="13"/>
          </p:nvPr>
        </p:nvSpPr>
        <p:spPr>
          <a:xfrm>
            <a:off x="3682328" y="941463"/>
            <a:ext cx="5060364" cy="2625733"/>
          </a:xfrm>
          <a:noFill/>
          <a:ln w="9525">
            <a:noFill/>
            <a:miter lim="800000"/>
            <a:headEnd/>
            <a:tailEnd/>
          </a:ln>
        </p:spPr>
        <p:txBody>
          <a:bodyPr vert="horz" wrap="square" lIns="0" tIns="0" rIns="171677" bIns="0" numCol="1" anchor="t" anchorCtr="0" compatLnSpc="1">
            <a:prstTxWarp prst="textNoShape">
              <a:avLst/>
            </a:prstTxWarp>
            <a:noAutofit/>
          </a:bodyPr>
          <a:lstStyle>
            <a:lvl1pPr>
              <a:defRPr lang="en-GB" sz="1100" smtClean="0"/>
            </a:lvl1pPr>
            <a:lvl2pPr>
              <a:defRPr lang="en-GB" sz="1100" smtClean="0"/>
            </a:lvl2pPr>
            <a:lvl3pPr>
              <a:defRPr lang="en-GB" sz="1100" smtClean="0"/>
            </a:lvl3pPr>
            <a:lvl4pPr>
              <a:defRPr lang="en-GB" sz="1100" smtClean="0"/>
            </a:lvl4pPr>
            <a:lvl5pPr>
              <a:defRPr lang="en-US" sz="1100" dirty="0"/>
            </a:lvl5pPr>
          </a:lstStyle>
          <a:p>
            <a:pPr marL="171643" lvl="0" indent="-171643">
              <a:lnSpc>
                <a:spcPts val="1432"/>
              </a:lnSpc>
              <a:spcBef>
                <a:spcPts val="0"/>
              </a:spcBef>
              <a:spcAft>
                <a:spcPts val="572"/>
              </a:spcAft>
            </a:pPr>
            <a:r>
              <a:rPr lang="en-US"/>
              <a:t>Click to edit Master text styles</a:t>
            </a:r>
          </a:p>
          <a:p>
            <a:pPr marL="171643" lvl="1" indent="-171643">
              <a:lnSpc>
                <a:spcPts val="1432"/>
              </a:lnSpc>
              <a:spcBef>
                <a:spcPts val="0"/>
              </a:spcBef>
              <a:spcAft>
                <a:spcPts val="572"/>
              </a:spcAft>
            </a:pPr>
            <a:r>
              <a:rPr lang="en-US"/>
              <a:t>Second level</a:t>
            </a:r>
          </a:p>
          <a:p>
            <a:pPr marL="171643" lvl="2" indent="-171643">
              <a:lnSpc>
                <a:spcPts val="1432"/>
              </a:lnSpc>
              <a:spcBef>
                <a:spcPts val="0"/>
              </a:spcBef>
              <a:spcAft>
                <a:spcPts val="572"/>
              </a:spcAft>
            </a:pPr>
            <a:r>
              <a:rPr lang="en-US"/>
              <a:t>Third level</a:t>
            </a:r>
          </a:p>
          <a:p>
            <a:pPr marL="171643" lvl="3" indent="-171643">
              <a:lnSpc>
                <a:spcPts val="1432"/>
              </a:lnSpc>
              <a:spcBef>
                <a:spcPts val="0"/>
              </a:spcBef>
              <a:spcAft>
                <a:spcPts val="572"/>
              </a:spcAft>
            </a:pPr>
            <a:r>
              <a:rPr lang="en-US"/>
              <a:t>Fourth level</a:t>
            </a:r>
          </a:p>
          <a:p>
            <a:pPr marL="171643" lvl="4" indent="-171643">
              <a:lnSpc>
                <a:spcPts val="1432"/>
              </a:lnSpc>
              <a:spcBef>
                <a:spcPts val="0"/>
              </a:spcBef>
              <a:spcAft>
                <a:spcPts val="572"/>
              </a:spcAft>
            </a:pPr>
            <a:r>
              <a:rPr lang="en-US"/>
              <a:t>Fifth level</a:t>
            </a:r>
            <a:endParaRPr lang="en-US" dirty="0"/>
          </a:p>
        </p:txBody>
      </p:sp>
      <p:sp>
        <p:nvSpPr>
          <p:cNvPr id="8" name="Content Placeholder 5"/>
          <p:cNvSpPr>
            <a:spLocks noGrp="1"/>
          </p:cNvSpPr>
          <p:nvPr>
            <p:ph sz="quarter" idx="14"/>
          </p:nvPr>
        </p:nvSpPr>
        <p:spPr>
          <a:xfrm>
            <a:off x="3683006" y="3567197"/>
            <a:ext cx="5060364" cy="2694831"/>
          </a:xfrm>
          <a:noFill/>
          <a:ln w="9525">
            <a:noFill/>
            <a:miter lim="800000"/>
            <a:headEnd/>
            <a:tailEnd/>
          </a:ln>
        </p:spPr>
        <p:txBody>
          <a:bodyPr vert="horz" wrap="square" lIns="0" tIns="0" rIns="171677" bIns="0" numCol="1" anchor="t" anchorCtr="0" compatLnSpc="1">
            <a:prstTxWarp prst="textNoShape">
              <a:avLst/>
            </a:prstTxWarp>
            <a:noAutofit/>
          </a:bodyPr>
          <a:lstStyle>
            <a:lvl1pPr>
              <a:defRPr lang="en-GB" sz="1100" smtClean="0"/>
            </a:lvl1pPr>
            <a:lvl2pPr>
              <a:defRPr lang="en-GB" sz="1100" smtClean="0"/>
            </a:lvl2pPr>
            <a:lvl3pPr>
              <a:defRPr lang="en-GB" sz="1100" smtClean="0"/>
            </a:lvl3pPr>
            <a:lvl4pPr>
              <a:defRPr lang="en-GB" sz="1100" smtClean="0"/>
            </a:lvl4pPr>
            <a:lvl5pPr>
              <a:defRPr lang="en-US" sz="1100" dirty="0"/>
            </a:lvl5pPr>
          </a:lstStyle>
          <a:p>
            <a:pPr marL="171643" lvl="0" indent="-171643">
              <a:lnSpc>
                <a:spcPts val="1432"/>
              </a:lnSpc>
              <a:spcBef>
                <a:spcPts val="0"/>
              </a:spcBef>
              <a:spcAft>
                <a:spcPts val="572"/>
              </a:spcAft>
            </a:pPr>
            <a:r>
              <a:rPr lang="en-US"/>
              <a:t>Click to edit Master text styles</a:t>
            </a:r>
          </a:p>
          <a:p>
            <a:pPr marL="171643" lvl="1" indent="-171643">
              <a:lnSpc>
                <a:spcPts val="1432"/>
              </a:lnSpc>
              <a:spcBef>
                <a:spcPts val="0"/>
              </a:spcBef>
              <a:spcAft>
                <a:spcPts val="572"/>
              </a:spcAft>
            </a:pPr>
            <a:r>
              <a:rPr lang="en-US"/>
              <a:t>Second level</a:t>
            </a:r>
          </a:p>
          <a:p>
            <a:pPr marL="171643" lvl="2" indent="-171643">
              <a:lnSpc>
                <a:spcPts val="1432"/>
              </a:lnSpc>
              <a:spcBef>
                <a:spcPts val="0"/>
              </a:spcBef>
              <a:spcAft>
                <a:spcPts val="572"/>
              </a:spcAft>
            </a:pPr>
            <a:r>
              <a:rPr lang="en-US"/>
              <a:t>Third level</a:t>
            </a:r>
          </a:p>
          <a:p>
            <a:pPr marL="171643" lvl="3" indent="-171643">
              <a:lnSpc>
                <a:spcPts val="1432"/>
              </a:lnSpc>
              <a:spcBef>
                <a:spcPts val="0"/>
              </a:spcBef>
              <a:spcAft>
                <a:spcPts val="572"/>
              </a:spcAft>
            </a:pPr>
            <a:r>
              <a:rPr lang="en-US"/>
              <a:t>Fourth level</a:t>
            </a:r>
          </a:p>
          <a:p>
            <a:pPr marL="171643" lvl="4" indent="-171643">
              <a:lnSpc>
                <a:spcPts val="1432"/>
              </a:lnSpc>
              <a:spcBef>
                <a:spcPts val="0"/>
              </a:spcBef>
              <a:spcAft>
                <a:spcPts val="572"/>
              </a:spcAft>
            </a:pPr>
            <a:r>
              <a:rPr lang="en-US"/>
              <a:t>Fifth level</a:t>
            </a:r>
            <a:endParaRPr lang="en-US" dirty="0"/>
          </a:p>
        </p:txBody>
      </p:sp>
      <p:sp>
        <p:nvSpPr>
          <p:cNvPr id="9" name="Footer Placeholder 4"/>
          <p:cNvSpPr>
            <a:spLocks noGrp="1"/>
          </p:cNvSpPr>
          <p:nvPr>
            <p:ph type="ftr" sz="quarter" idx="15"/>
          </p:nvPr>
        </p:nvSpPr>
        <p:spPr/>
        <p:txBody>
          <a:bodyPr/>
          <a:lstStyle>
            <a:lvl1pPr>
              <a:defRPr/>
            </a:lvl1pPr>
          </a:lstStyle>
          <a:p>
            <a:r>
              <a:rPr lang="en-GB" smtClean="0">
                <a:solidFill>
                  <a:srgbClr val="60554A"/>
                </a:solidFill>
              </a:rPr>
              <a:t>Digital Journalism Summit   |   Enders Analysis   |   20 October 2017</a:t>
            </a:r>
            <a:endParaRPr lang="en-US" dirty="0">
              <a:solidFill>
                <a:srgbClr val="60554A"/>
              </a:solidFill>
            </a:endParaRPr>
          </a:p>
        </p:txBody>
      </p:sp>
      <p:sp>
        <p:nvSpPr>
          <p:cNvPr id="10" name="Slide Number Placeholder 6"/>
          <p:cNvSpPr>
            <a:spLocks noGrp="1"/>
          </p:cNvSpPr>
          <p:nvPr>
            <p:ph type="sldNum" sz="quarter" idx="16"/>
          </p:nvPr>
        </p:nvSpPr>
        <p:spPr/>
        <p:txBody>
          <a:bodyPr/>
          <a:lstStyle>
            <a:lvl1pPr>
              <a:defRPr/>
            </a:lvl1pPr>
          </a:lstStyle>
          <a:p>
            <a:fld id="{B6F15528-21DE-4FAA-801E-634DDDAF4B2B}" type="slidenum">
              <a:rPr lang="en-US" smtClean="0">
                <a:solidFill>
                  <a:srgbClr val="60554A"/>
                </a:solidFill>
              </a:rPr>
              <a:pPr/>
              <a:t>‹#›</a:t>
            </a:fld>
            <a:endParaRPr lang="en-US" dirty="0">
              <a:solidFill>
                <a:srgbClr val="60554A"/>
              </a:solidFill>
            </a:endParaRPr>
          </a:p>
        </p:txBody>
      </p:sp>
    </p:spTree>
    <p:extLst>
      <p:ext uri="{BB962C8B-B14F-4D97-AF65-F5344CB8AC3E}">
        <p14:creationId xmlns:p14="http://schemas.microsoft.com/office/powerpoint/2010/main" val="4272334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RISJ Digital News Report 2017</a:t>
            </a:r>
          </a:p>
        </p:txBody>
      </p:sp>
      <p:sp>
        <p:nvSpPr>
          <p:cNvPr id="6" name="Slide Number Placeholder 5"/>
          <p:cNvSpPr>
            <a:spLocks noGrp="1"/>
          </p:cNvSpPr>
          <p:nvPr>
            <p:ph type="sldNum" sz="quarter" idx="12"/>
          </p:nvPr>
        </p:nvSpPr>
        <p:spPr/>
        <p:txBody>
          <a:bodyPr/>
          <a:lstStyle/>
          <a:p>
            <a:fld id="{59382468-976F-4E06-8C24-C0E91756A634}" type="slidenum">
              <a:rPr lang="en-GB" smtClean="0"/>
              <a:t>‹#›</a:t>
            </a:fld>
            <a:endParaRPr lang="en-GB"/>
          </a:p>
        </p:txBody>
      </p:sp>
    </p:spTree>
    <p:extLst>
      <p:ext uri="{BB962C8B-B14F-4D97-AF65-F5344CB8AC3E}">
        <p14:creationId xmlns:p14="http://schemas.microsoft.com/office/powerpoint/2010/main" val="100852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RISJ Digital News Report 2017</a:t>
            </a:r>
          </a:p>
        </p:txBody>
      </p:sp>
      <p:sp>
        <p:nvSpPr>
          <p:cNvPr id="6" name="Slide Number Placeholder 5"/>
          <p:cNvSpPr>
            <a:spLocks noGrp="1"/>
          </p:cNvSpPr>
          <p:nvPr>
            <p:ph type="sldNum" sz="quarter" idx="12"/>
          </p:nvPr>
        </p:nvSpPr>
        <p:spPr/>
        <p:txBody>
          <a:bodyPr/>
          <a:lstStyle/>
          <a:p>
            <a:fld id="{59382468-976F-4E06-8C24-C0E91756A634}" type="slidenum">
              <a:rPr lang="en-GB" smtClean="0"/>
              <a:t>‹#›</a:t>
            </a:fld>
            <a:endParaRPr lang="en-GB"/>
          </a:p>
        </p:txBody>
      </p:sp>
    </p:spTree>
    <p:extLst>
      <p:ext uri="{BB962C8B-B14F-4D97-AF65-F5344CB8AC3E}">
        <p14:creationId xmlns:p14="http://schemas.microsoft.com/office/powerpoint/2010/main" val="100852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6973" y="504000"/>
            <a:ext cx="3926681" cy="972000"/>
          </a:xfrm>
        </p:spPr>
        <p:txBody>
          <a:bodyPr>
            <a:noAutofit/>
          </a:bodyPr>
          <a:lstStyle/>
          <a:p>
            <a:r>
              <a:rPr lang="en-US" dirty="0"/>
              <a:t>Click to edit Master title style</a:t>
            </a:r>
            <a:endParaRPr lang="en-GB" dirty="0"/>
          </a:p>
        </p:txBody>
      </p:sp>
      <p:sp>
        <p:nvSpPr>
          <p:cNvPr id="3" name="Content Placeholder 2"/>
          <p:cNvSpPr>
            <a:spLocks noGrp="1"/>
          </p:cNvSpPr>
          <p:nvPr>
            <p:ph idx="1" hasCustomPrompt="1"/>
          </p:nvPr>
        </p:nvSpPr>
        <p:spPr>
          <a:xfrm>
            <a:off x="536973" y="1620000"/>
            <a:ext cx="392668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noAutofit/>
          </a:bodyPr>
          <a:lstStyle/>
          <a:p>
            <a:r>
              <a:rPr lang="en-GB"/>
              <a:t>RISJ Digital News Report 2017</a:t>
            </a:r>
          </a:p>
        </p:txBody>
      </p:sp>
      <p:sp>
        <p:nvSpPr>
          <p:cNvPr id="6" name="Slide Number Placeholder 5"/>
          <p:cNvSpPr>
            <a:spLocks noGrp="1"/>
          </p:cNvSpPr>
          <p:nvPr>
            <p:ph type="sldNum" sz="quarter" idx="12"/>
          </p:nvPr>
        </p:nvSpPr>
        <p:spPr/>
        <p:txBody>
          <a:bodyPr>
            <a:noAutofit/>
          </a:bodyPr>
          <a:lstStyle/>
          <a:p>
            <a:fld id="{59382468-976F-4E06-8C24-C0E91756A634}" type="slidenum">
              <a:rPr lang="en-GB" smtClean="0"/>
              <a:t>‹#›</a:t>
            </a:fld>
            <a:endParaRPr lang="en-GB"/>
          </a:p>
        </p:txBody>
      </p:sp>
      <p:sp>
        <p:nvSpPr>
          <p:cNvPr id="7" name="Picture Placeholder 2"/>
          <p:cNvSpPr>
            <a:spLocks noGrp="1"/>
          </p:cNvSpPr>
          <p:nvPr>
            <p:ph type="pic" idx="13"/>
          </p:nvPr>
        </p:nvSpPr>
        <p:spPr>
          <a:xfrm>
            <a:off x="4680347" y="504001"/>
            <a:ext cx="3914775" cy="5467338"/>
          </a:xfrm>
        </p:spPr>
        <p:txBody>
          <a:bodyPr>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59350478"/>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94DC0A-F9B3-470E-8986-617548D3F658}" type="datetimeFigureOut">
              <a:rPr lang="en-GB" smtClean="0"/>
              <a:t>26/10/2017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347EFE-C17E-4AF4-BDFA-F18D5A87ABAD}" type="slidenum">
              <a:rPr lang="en-GB" smtClean="0"/>
              <a:t>‹#›</a:t>
            </a:fld>
            <a:endParaRPr lang="en-GB"/>
          </a:p>
        </p:txBody>
      </p:sp>
    </p:spTree>
    <p:extLst>
      <p:ext uri="{BB962C8B-B14F-4D97-AF65-F5344CB8AC3E}">
        <p14:creationId xmlns:p14="http://schemas.microsoft.com/office/powerpoint/2010/main" val="916818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RISJ Digital News Report 2017</a:t>
            </a:r>
          </a:p>
        </p:txBody>
      </p:sp>
      <p:sp>
        <p:nvSpPr>
          <p:cNvPr id="6" name="Slide Number Placeholder 5"/>
          <p:cNvSpPr>
            <a:spLocks noGrp="1"/>
          </p:cNvSpPr>
          <p:nvPr>
            <p:ph type="sldNum" sz="quarter" idx="12"/>
          </p:nvPr>
        </p:nvSpPr>
        <p:spPr/>
        <p:txBody>
          <a:bodyPr/>
          <a:lstStyle/>
          <a:p>
            <a:fld id="{59382468-976F-4E06-8C24-C0E91756A634}" type="slidenum">
              <a:rPr lang="en-GB" smtClean="0"/>
              <a:t>‹#›</a:t>
            </a:fld>
            <a:endParaRPr lang="en-GB"/>
          </a:p>
        </p:txBody>
      </p:sp>
    </p:spTree>
    <p:extLst>
      <p:ext uri="{BB962C8B-B14F-4D97-AF65-F5344CB8AC3E}">
        <p14:creationId xmlns:p14="http://schemas.microsoft.com/office/powerpoint/2010/main" val="100852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70272" y="1708149"/>
            <a:ext cx="8599883"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17"/>
          <p:cNvSpPr>
            <a:spLocks noGrp="1"/>
          </p:cNvSpPr>
          <p:nvPr>
            <p:ph type="body" sz="quarter" idx="15" hasCustomPrompt="1"/>
          </p:nvPr>
        </p:nvSpPr>
        <p:spPr>
          <a:xfrm>
            <a:off x="4572000" y="6393509"/>
            <a:ext cx="3503084"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1" name="Title Placeholder 1"/>
          <p:cNvSpPr>
            <a:spLocks noGrp="1"/>
          </p:cNvSpPr>
          <p:nvPr>
            <p:ph type="title"/>
          </p:nvPr>
        </p:nvSpPr>
        <p:spPr>
          <a:xfrm>
            <a:off x="270000" y="430718"/>
            <a:ext cx="8600156"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4" name="Text Placeholder 2"/>
          <p:cNvSpPr>
            <a:spLocks noGrp="1"/>
          </p:cNvSpPr>
          <p:nvPr>
            <p:ph type="body" sz="quarter" idx="16"/>
          </p:nvPr>
        </p:nvSpPr>
        <p:spPr>
          <a:xfrm>
            <a:off x="267892" y="909636"/>
            <a:ext cx="8607998" cy="396875"/>
          </a:xfrm>
        </p:spPr>
        <p:txBody>
          <a:bodyPr/>
          <a:lstStyle>
            <a:lvl1pPr>
              <a:defRPr sz="1800"/>
            </a:lvl1pPr>
          </a:lstStyle>
          <a:p>
            <a:pPr lvl="0"/>
            <a:r>
              <a:rPr lang="en-US" smtClean="0"/>
              <a:t>Click to edit Master text styles</a:t>
            </a:r>
          </a:p>
        </p:txBody>
      </p:sp>
      <p:sp>
        <p:nvSpPr>
          <p:cNvPr id="15" name="Slide Number Placeholder 5"/>
          <p:cNvSpPr>
            <a:spLocks noGrp="1"/>
          </p:cNvSpPr>
          <p:nvPr>
            <p:ph type="sldNum" sz="quarter" idx="4"/>
          </p:nvPr>
        </p:nvSpPr>
        <p:spPr>
          <a:xfrm>
            <a:off x="8142685" y="6394275"/>
            <a:ext cx="72747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35072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270272" y="1708149"/>
            <a:ext cx="8599883" cy="4018119"/>
          </a:xfrm>
        </p:spPr>
        <p:txBody>
          <a:bodyPr>
            <a:noAutofit/>
          </a:bodyPr>
          <a:lstStyle>
            <a:lvl1pPr>
              <a:defRPr sz="140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Text Placeholder 17"/>
          <p:cNvSpPr>
            <a:spLocks noGrp="1"/>
          </p:cNvSpPr>
          <p:nvPr>
            <p:ph type="body" sz="quarter" idx="15" hasCustomPrompt="1"/>
          </p:nvPr>
        </p:nvSpPr>
        <p:spPr>
          <a:xfrm>
            <a:off x="4572000" y="6393509"/>
            <a:ext cx="3503084"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11" name="Title Placeholder 1"/>
          <p:cNvSpPr>
            <a:spLocks noGrp="1"/>
          </p:cNvSpPr>
          <p:nvPr>
            <p:ph type="title"/>
          </p:nvPr>
        </p:nvSpPr>
        <p:spPr>
          <a:xfrm>
            <a:off x="270000" y="430718"/>
            <a:ext cx="8600156" cy="404119"/>
          </a:xfrm>
          <a:prstGeom prst="rect">
            <a:avLst/>
          </a:prstGeom>
        </p:spPr>
        <p:txBody>
          <a:bodyPr vert="horz" lIns="0" tIns="0" rIns="0" bIns="0" rtlCol="0" anchor="t">
            <a:noAutofit/>
          </a:bodyPr>
          <a:lstStyle/>
          <a:p>
            <a:r>
              <a:rPr lang="en-US" smtClean="0"/>
              <a:t>Click to edit Master title style</a:t>
            </a:r>
            <a:endParaRPr lang="en-GB" dirty="0"/>
          </a:p>
        </p:txBody>
      </p:sp>
      <p:sp>
        <p:nvSpPr>
          <p:cNvPr id="14" name="Text Placeholder 2"/>
          <p:cNvSpPr>
            <a:spLocks noGrp="1"/>
          </p:cNvSpPr>
          <p:nvPr>
            <p:ph type="body" sz="quarter" idx="16"/>
          </p:nvPr>
        </p:nvSpPr>
        <p:spPr>
          <a:xfrm>
            <a:off x="267892" y="909636"/>
            <a:ext cx="8607998" cy="396875"/>
          </a:xfrm>
        </p:spPr>
        <p:txBody>
          <a:bodyPr/>
          <a:lstStyle>
            <a:lvl1pPr>
              <a:defRPr sz="1800"/>
            </a:lvl1pPr>
          </a:lstStyle>
          <a:p>
            <a:pPr lvl="0"/>
            <a:r>
              <a:rPr lang="en-US" smtClean="0"/>
              <a:t>Click to edit Master text styles</a:t>
            </a:r>
          </a:p>
        </p:txBody>
      </p:sp>
      <p:sp>
        <p:nvSpPr>
          <p:cNvPr id="15" name="Slide Number Placeholder 5"/>
          <p:cNvSpPr>
            <a:spLocks noGrp="1"/>
          </p:cNvSpPr>
          <p:nvPr>
            <p:ph type="sldNum" sz="quarter" idx="4"/>
          </p:nvPr>
        </p:nvSpPr>
        <p:spPr>
          <a:xfrm>
            <a:off x="8142685" y="6394275"/>
            <a:ext cx="72747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78239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RISJ Digital News Report 2017</a:t>
            </a:r>
          </a:p>
        </p:txBody>
      </p:sp>
      <p:sp>
        <p:nvSpPr>
          <p:cNvPr id="6" name="Slide Number Placeholder 5"/>
          <p:cNvSpPr>
            <a:spLocks noGrp="1"/>
          </p:cNvSpPr>
          <p:nvPr>
            <p:ph type="sldNum" sz="quarter" idx="12"/>
          </p:nvPr>
        </p:nvSpPr>
        <p:spPr/>
        <p:txBody>
          <a:bodyPr/>
          <a:lstStyle/>
          <a:p>
            <a:fld id="{59382468-976F-4E06-8C24-C0E91756A634}" type="slidenum">
              <a:rPr lang="en-GB" smtClean="0"/>
              <a:t>‹#›</a:t>
            </a:fld>
            <a:endParaRPr lang="en-GB"/>
          </a:p>
        </p:txBody>
      </p:sp>
    </p:spTree>
    <p:extLst>
      <p:ext uri="{BB962C8B-B14F-4D97-AF65-F5344CB8AC3E}">
        <p14:creationId xmlns:p14="http://schemas.microsoft.com/office/powerpoint/2010/main" val="10085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94DC0A-F9B3-470E-8986-617548D3F658}" type="datetimeFigureOut">
              <a:rPr lang="en-GB" smtClean="0"/>
              <a:t>26/10/2017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347EFE-C17E-4AF4-BDFA-F18D5A87ABAD}" type="slidenum">
              <a:rPr lang="en-GB" smtClean="0"/>
              <a:t>‹#›</a:t>
            </a:fld>
            <a:endParaRPr lang="en-GB"/>
          </a:p>
        </p:txBody>
      </p:sp>
    </p:spTree>
    <p:extLst>
      <p:ext uri="{BB962C8B-B14F-4D97-AF65-F5344CB8AC3E}">
        <p14:creationId xmlns:p14="http://schemas.microsoft.com/office/powerpoint/2010/main" val="347224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B94DC0A-F9B3-470E-8986-617548D3F658}" type="datetimeFigureOut">
              <a:rPr lang="en-GB" smtClean="0"/>
              <a:t>26/10/2017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347EFE-C17E-4AF4-BDFA-F18D5A87ABAD}" type="slidenum">
              <a:rPr lang="en-GB" smtClean="0"/>
              <a:t>‹#›</a:t>
            </a:fld>
            <a:endParaRPr lang="en-GB"/>
          </a:p>
        </p:txBody>
      </p:sp>
    </p:spTree>
    <p:extLst>
      <p:ext uri="{BB962C8B-B14F-4D97-AF65-F5344CB8AC3E}">
        <p14:creationId xmlns:p14="http://schemas.microsoft.com/office/powerpoint/2010/main" val="1397318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B94DC0A-F9B3-470E-8986-617548D3F658}" type="datetimeFigureOut">
              <a:rPr lang="en-GB" smtClean="0"/>
              <a:t>26/10/2017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5347EFE-C17E-4AF4-BDFA-F18D5A87ABAD}" type="slidenum">
              <a:rPr lang="en-GB" smtClean="0"/>
              <a:t>‹#›</a:t>
            </a:fld>
            <a:endParaRPr lang="en-GB"/>
          </a:p>
        </p:txBody>
      </p:sp>
    </p:spTree>
    <p:extLst>
      <p:ext uri="{BB962C8B-B14F-4D97-AF65-F5344CB8AC3E}">
        <p14:creationId xmlns:p14="http://schemas.microsoft.com/office/powerpoint/2010/main" val="273368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B94DC0A-F9B3-470E-8986-617548D3F658}" type="datetimeFigureOut">
              <a:rPr lang="en-GB" smtClean="0"/>
              <a:t>26/10/2017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347EFE-C17E-4AF4-BDFA-F18D5A87ABAD}" type="slidenum">
              <a:rPr lang="en-GB" smtClean="0"/>
              <a:t>‹#›</a:t>
            </a:fld>
            <a:endParaRPr lang="en-GB"/>
          </a:p>
        </p:txBody>
      </p:sp>
    </p:spTree>
    <p:extLst>
      <p:ext uri="{BB962C8B-B14F-4D97-AF65-F5344CB8AC3E}">
        <p14:creationId xmlns:p14="http://schemas.microsoft.com/office/powerpoint/2010/main" val="1251436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4DC0A-F9B3-470E-8986-617548D3F658}" type="datetimeFigureOut">
              <a:rPr lang="en-GB" smtClean="0"/>
              <a:t>26/10/2017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347EFE-C17E-4AF4-BDFA-F18D5A87ABAD}" type="slidenum">
              <a:rPr lang="en-GB" smtClean="0"/>
              <a:t>‹#›</a:t>
            </a:fld>
            <a:endParaRPr lang="en-GB"/>
          </a:p>
        </p:txBody>
      </p:sp>
    </p:spTree>
    <p:extLst>
      <p:ext uri="{BB962C8B-B14F-4D97-AF65-F5344CB8AC3E}">
        <p14:creationId xmlns:p14="http://schemas.microsoft.com/office/powerpoint/2010/main" val="315139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94DC0A-F9B3-470E-8986-617548D3F658}" type="datetimeFigureOut">
              <a:rPr lang="en-GB" smtClean="0"/>
              <a:t>26/10/2017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347EFE-C17E-4AF4-BDFA-F18D5A87ABAD}" type="slidenum">
              <a:rPr lang="en-GB" smtClean="0"/>
              <a:t>‹#›</a:t>
            </a:fld>
            <a:endParaRPr lang="en-GB"/>
          </a:p>
        </p:txBody>
      </p:sp>
    </p:spTree>
    <p:extLst>
      <p:ext uri="{BB962C8B-B14F-4D97-AF65-F5344CB8AC3E}">
        <p14:creationId xmlns:p14="http://schemas.microsoft.com/office/powerpoint/2010/main" val="365578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94DC0A-F9B3-470E-8986-617548D3F658}" type="datetimeFigureOut">
              <a:rPr lang="en-GB" smtClean="0"/>
              <a:t>26/10/2017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5347EFE-C17E-4AF4-BDFA-F18D5A87ABAD}" type="slidenum">
              <a:rPr lang="en-GB" smtClean="0"/>
              <a:t>‹#›</a:t>
            </a:fld>
            <a:endParaRPr lang="en-GB"/>
          </a:p>
        </p:txBody>
      </p:sp>
    </p:spTree>
    <p:extLst>
      <p:ext uri="{BB962C8B-B14F-4D97-AF65-F5344CB8AC3E}">
        <p14:creationId xmlns:p14="http://schemas.microsoft.com/office/powerpoint/2010/main" val="400435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4DC0A-F9B3-470E-8986-617548D3F658}" type="datetimeFigureOut">
              <a:rPr lang="en-GB" smtClean="0"/>
              <a:t>26/10/2017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47EFE-C17E-4AF4-BDFA-F18D5A87ABAD}" type="slidenum">
              <a:rPr lang="en-GB" smtClean="0"/>
              <a:t>‹#›</a:t>
            </a:fld>
            <a:endParaRPr lang="en-GB"/>
          </a:p>
        </p:txBody>
      </p:sp>
    </p:spTree>
    <p:extLst>
      <p:ext uri="{BB962C8B-B14F-4D97-AF65-F5344CB8AC3E}">
        <p14:creationId xmlns:p14="http://schemas.microsoft.com/office/powerpoint/2010/main" val="371740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2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digitalnewsreport.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2" Type="http://schemas.openxmlformats.org/officeDocument/2006/relationships/hyperlink" Target="mailto:claire.enders@endersanalysis.com"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chart" Target="../charts/char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chart" Target="../charts/char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2.png"/><Relationship Id="rId39" Type="http://schemas.openxmlformats.org/officeDocument/2006/relationships/image" Target="../media/image85.png"/><Relationship Id="rId3" Type="http://schemas.openxmlformats.org/officeDocument/2006/relationships/image" Target="../media/image49.png"/><Relationship Id="rId21" Type="http://schemas.openxmlformats.org/officeDocument/2006/relationships/image" Target="../media/image67.png"/><Relationship Id="rId34" Type="http://schemas.openxmlformats.org/officeDocument/2006/relationships/image" Target="../media/image80.png"/><Relationship Id="rId42" Type="http://schemas.openxmlformats.org/officeDocument/2006/relationships/image" Target="../media/image88.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33" Type="http://schemas.openxmlformats.org/officeDocument/2006/relationships/image" Target="../media/image79.png"/><Relationship Id="rId38" Type="http://schemas.openxmlformats.org/officeDocument/2006/relationships/image" Target="../media/image84.png"/><Relationship Id="rId2" Type="http://schemas.openxmlformats.org/officeDocument/2006/relationships/image" Target="../media/image47.jpeg"/><Relationship Id="rId16" Type="http://schemas.openxmlformats.org/officeDocument/2006/relationships/image" Target="../media/image62.png"/><Relationship Id="rId20" Type="http://schemas.openxmlformats.org/officeDocument/2006/relationships/image" Target="../media/image66.png"/><Relationship Id="rId29" Type="http://schemas.openxmlformats.org/officeDocument/2006/relationships/image" Target="../media/image75.png"/><Relationship Id="rId41"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32" Type="http://schemas.openxmlformats.org/officeDocument/2006/relationships/image" Target="../media/image78.png"/><Relationship Id="rId37" Type="http://schemas.openxmlformats.org/officeDocument/2006/relationships/image" Target="../media/image83.png"/><Relationship Id="rId40" Type="http://schemas.openxmlformats.org/officeDocument/2006/relationships/image" Target="../media/image86.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28" Type="http://schemas.openxmlformats.org/officeDocument/2006/relationships/image" Target="../media/image74.png"/><Relationship Id="rId36" Type="http://schemas.openxmlformats.org/officeDocument/2006/relationships/image" Target="../media/image82.png"/><Relationship Id="rId10" Type="http://schemas.openxmlformats.org/officeDocument/2006/relationships/image" Target="../media/image56.png"/><Relationship Id="rId19" Type="http://schemas.openxmlformats.org/officeDocument/2006/relationships/image" Target="../media/image65.png"/><Relationship Id="rId31" Type="http://schemas.openxmlformats.org/officeDocument/2006/relationships/image" Target="../media/image77.png"/><Relationship Id="rId44" Type="http://schemas.openxmlformats.org/officeDocument/2006/relationships/image" Target="../media/image4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png"/><Relationship Id="rId30" Type="http://schemas.openxmlformats.org/officeDocument/2006/relationships/image" Target="../media/image76.png"/><Relationship Id="rId35" Type="http://schemas.openxmlformats.org/officeDocument/2006/relationships/image" Target="../media/image81.png"/><Relationship Id="rId43"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emf"/><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6" y="0"/>
            <a:ext cx="9144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409" y="3114304"/>
            <a:ext cx="4082749" cy="983437"/>
          </a:xfrm>
          <a:prstGeom prst="rect">
            <a:avLst/>
          </a:prstGeom>
        </p:spPr>
      </p:pic>
      <p:sp>
        <p:nvSpPr>
          <p:cNvPr id="10" name="TextBox 9"/>
          <p:cNvSpPr txBox="1"/>
          <p:nvPr/>
        </p:nvSpPr>
        <p:spPr>
          <a:xfrm>
            <a:off x="1547664" y="4365104"/>
            <a:ext cx="6048672" cy="769441"/>
          </a:xfrm>
          <a:prstGeom prst="rect">
            <a:avLst/>
          </a:prstGeom>
          <a:noFill/>
        </p:spPr>
        <p:txBody>
          <a:bodyPr wrap="square" rtlCol="0">
            <a:spAutoFit/>
          </a:bodyPr>
          <a:lstStyle/>
          <a:p>
            <a:pPr algn="ctr"/>
            <a:r>
              <a:rPr lang="en-GB" sz="2800" b="1" dirty="0" smtClean="0">
                <a:solidFill>
                  <a:schemeClr val="bg1"/>
                </a:solidFill>
                <a:latin typeface="Arial" panose="020B0604020202020204" pitchFamily="34" charset="0"/>
                <a:cs typeface="Arial" panose="020B0604020202020204" pitchFamily="34" charset="0"/>
              </a:rPr>
              <a:t>Digital Journalism Summit 2017 </a:t>
            </a:r>
          </a:p>
          <a:p>
            <a:pPr algn="ctr"/>
            <a:r>
              <a:rPr lang="en-GB" sz="1600" dirty="0" smtClean="0">
                <a:solidFill>
                  <a:schemeClr val="bg1"/>
                </a:solidFill>
                <a:latin typeface="Arial" panose="020B0604020202020204" pitchFamily="34" charset="0"/>
                <a:cs typeface="Arial" panose="020B0604020202020204" pitchFamily="34" charset="0"/>
              </a:rPr>
              <a:t>In association with </a:t>
            </a:r>
            <a:endParaRPr lang="en-GB" sz="1600"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231" y="5076345"/>
            <a:ext cx="1524003" cy="76200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5324758"/>
            <a:ext cx="1255779" cy="265177"/>
          </a:xfrm>
          <a:prstGeom prst="rect">
            <a:avLst/>
          </a:prstGeom>
        </p:spPr>
      </p:pic>
      <p:sp>
        <p:nvSpPr>
          <p:cNvPr id="13" name="TextBox 12"/>
          <p:cNvSpPr txBox="1"/>
          <p:nvPr/>
        </p:nvSpPr>
        <p:spPr>
          <a:xfrm>
            <a:off x="179512" y="5949280"/>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2422064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6973" y="504000"/>
            <a:ext cx="5787628" cy="972000"/>
          </a:xfrm>
        </p:spPr>
        <p:txBody>
          <a:bodyPr/>
          <a:lstStyle/>
          <a:p>
            <a:r>
              <a:rPr lang="en-GB" sz="3600" b="1" dirty="0" smtClean="0">
                <a:latin typeface="Calibri"/>
                <a:cs typeface="Calibri"/>
              </a:rPr>
              <a:t>Correct attribution by brand  - search</a:t>
            </a:r>
            <a:endParaRPr lang="en-US" sz="3600" b="1" dirty="0">
              <a:latin typeface="Calibri"/>
              <a:cs typeface="Calibri"/>
            </a:endParaRPr>
          </a:p>
        </p:txBody>
      </p:sp>
      <p:sp>
        <p:nvSpPr>
          <p:cNvPr id="5" name="Slide Number Placeholder 4"/>
          <p:cNvSpPr>
            <a:spLocks noGrp="1"/>
          </p:cNvSpPr>
          <p:nvPr>
            <p:ph type="sldNum" sz="quarter" idx="12"/>
          </p:nvPr>
        </p:nvSpPr>
        <p:spPr/>
        <p:txBody>
          <a:bodyPr/>
          <a:lstStyle/>
          <a:p>
            <a:fld id="{59382468-976F-4E06-8C24-C0E91756A634}" type="slidenum">
              <a:rPr lang="en-GB" smtClean="0"/>
              <a:t>10</a:t>
            </a:fld>
            <a:endParaRPr lang="en-GB"/>
          </a:p>
        </p:txBody>
      </p:sp>
      <p:sp>
        <p:nvSpPr>
          <p:cNvPr id="12" name="Title 6"/>
          <p:cNvSpPr txBox="1">
            <a:spLocks/>
          </p:cNvSpPr>
          <p:nvPr/>
        </p:nvSpPr>
        <p:spPr>
          <a:xfrm>
            <a:off x="2910185" y="4570450"/>
            <a:ext cx="1988877" cy="10572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0" i="0" kern="1200">
                <a:solidFill>
                  <a:srgbClr val="002147"/>
                </a:solidFill>
                <a:latin typeface="TisaSansPro" panose="020B0504020101010102" pitchFamily="34" charset="0"/>
                <a:ea typeface="+mj-ea"/>
                <a:cs typeface="Arial" panose="020B0604020202020204" pitchFamily="34" charset="0"/>
              </a:defRPr>
            </a:lvl1pPr>
          </a:lstStyle>
          <a:p>
            <a:pPr algn="ctr"/>
            <a:r>
              <a:rPr lang="en-GB" sz="1800" b="1" dirty="0" smtClean="0">
                <a:solidFill>
                  <a:schemeClr val="bg1"/>
                </a:solidFill>
              </a:rPr>
              <a:t>“IT’S THEIR JOB … TO REPORT THE FACTS”</a:t>
            </a:r>
            <a:endParaRPr lang="en-GB" sz="1800" b="1" dirty="0">
              <a:solidFill>
                <a:schemeClr val="bg1"/>
              </a:solidFill>
            </a:endParaRPr>
          </a:p>
        </p:txBody>
      </p:sp>
      <p:pic>
        <p:nvPicPr>
          <p:cNvPr id="6" name="Picture 5" descr="Screenshot 2017-07-17 21.08.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371600"/>
            <a:ext cx="7362825" cy="3733800"/>
          </a:xfrm>
          <a:prstGeom prst="rect">
            <a:avLst/>
          </a:prstGeom>
        </p:spPr>
      </p:pic>
      <p:sp>
        <p:nvSpPr>
          <p:cNvPr id="7" name="Up-Down Arrow 6"/>
          <p:cNvSpPr/>
          <p:nvPr/>
        </p:nvSpPr>
        <p:spPr>
          <a:xfrm>
            <a:off x="6562725" y="2667000"/>
            <a:ext cx="371475" cy="107950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86600" y="2743200"/>
            <a:ext cx="1304925" cy="646331"/>
          </a:xfrm>
          <a:prstGeom prst="rect">
            <a:avLst/>
          </a:prstGeom>
          <a:noFill/>
          <a:ln>
            <a:solidFill>
              <a:schemeClr val="accent1"/>
            </a:solidFill>
          </a:ln>
        </p:spPr>
        <p:txBody>
          <a:bodyPr wrap="square" rtlCol="0">
            <a:spAutoFit/>
          </a:bodyPr>
          <a:lstStyle/>
          <a:p>
            <a:r>
              <a:rPr lang="en-US" dirty="0" smtClean="0"/>
              <a:t>3X difference</a:t>
            </a:r>
            <a:endParaRPr lang="en-US" dirty="0"/>
          </a:p>
        </p:txBody>
      </p:sp>
      <p:sp>
        <p:nvSpPr>
          <p:cNvPr id="2" name="Rectangle 1"/>
          <p:cNvSpPr/>
          <p:nvPr/>
        </p:nvSpPr>
        <p:spPr>
          <a:xfrm>
            <a:off x="885825" y="5438339"/>
            <a:ext cx="6838950" cy="738664"/>
          </a:xfrm>
          <a:prstGeom prst="rect">
            <a:avLst/>
          </a:prstGeom>
        </p:spPr>
        <p:txBody>
          <a:bodyPr wrap="square">
            <a:spAutoFit/>
          </a:bodyPr>
          <a:lstStyle/>
          <a:p>
            <a:r>
              <a:rPr lang="en-US" sz="1400" i="1" dirty="0"/>
              <a:t>Q2. </a:t>
            </a:r>
            <a:r>
              <a:rPr lang="en-US" sz="1400" i="1" dirty="0" smtClean="0"/>
              <a:t>On </a:t>
            </a:r>
            <a:r>
              <a:rPr lang="en-US" sz="1400" i="1" dirty="0"/>
              <a:t>which of the following news websites did you read this story?</a:t>
            </a:r>
          </a:p>
          <a:p>
            <a:r>
              <a:rPr lang="en-US" sz="1400" i="1" dirty="0" smtClean="0"/>
              <a:t>Base</a:t>
            </a:r>
            <a:r>
              <a:rPr lang="en-US" sz="1400" i="1" dirty="0"/>
              <a:t>: BBC 101, Guardian 181, Telegraph 139, Mail 138, Metro 52, Sun 90, Mirror 86, Express 61, Independent </a:t>
            </a:r>
            <a:r>
              <a:rPr lang="en-US" sz="1400" i="1" dirty="0" smtClean="0"/>
              <a:t>65</a:t>
            </a:r>
            <a:endParaRPr lang="en-US" sz="1400" i="1" dirty="0"/>
          </a:p>
        </p:txBody>
      </p:sp>
      <p:pic>
        <p:nvPicPr>
          <p:cNvPr id="10" name="Picture 9"/>
          <p:cNvPicPr>
            <a:picLocks noChangeAspect="1"/>
          </p:cNvPicPr>
          <p:nvPr/>
        </p:nvPicPr>
        <p:blipFill rotWithShape="1">
          <a:blip r:embed="rId4"/>
          <a:srcRect t="35499" b="27501"/>
          <a:stretch/>
        </p:blipFill>
        <p:spPr>
          <a:xfrm>
            <a:off x="6462069" y="520701"/>
            <a:ext cx="1110306" cy="547751"/>
          </a:xfrm>
          <a:prstGeom prst="rect">
            <a:avLst/>
          </a:prstGeom>
        </p:spPr>
      </p:pic>
      <p:pic>
        <p:nvPicPr>
          <p:cNvPr id="11" name="Picture 10"/>
          <p:cNvPicPr>
            <a:picLocks noChangeAspect="1"/>
          </p:cNvPicPr>
          <p:nvPr/>
        </p:nvPicPr>
        <p:blipFill>
          <a:blip r:embed="rId5"/>
          <a:stretch>
            <a:fillRect/>
          </a:stretch>
        </p:blipFill>
        <p:spPr>
          <a:xfrm>
            <a:off x="7852752" y="508001"/>
            <a:ext cx="957873" cy="495299"/>
          </a:xfrm>
          <a:prstGeom prst="rect">
            <a:avLst/>
          </a:prstGeom>
        </p:spPr>
      </p:pic>
      <p:sp>
        <p:nvSpPr>
          <p:cNvPr id="13" name="Rectangle 12"/>
          <p:cNvSpPr/>
          <p:nvPr/>
        </p:nvSpPr>
        <p:spPr>
          <a:xfrm>
            <a:off x="1466850" y="2743200"/>
            <a:ext cx="390525" cy="18923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591300" y="4038600"/>
            <a:ext cx="390525" cy="596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476375" y="2832101"/>
            <a:ext cx="381000" cy="523220"/>
          </a:xfrm>
          <a:prstGeom prst="rect">
            <a:avLst/>
          </a:prstGeom>
          <a:noFill/>
        </p:spPr>
        <p:txBody>
          <a:bodyPr wrap="square" rtlCol="0">
            <a:spAutoFit/>
          </a:bodyPr>
          <a:lstStyle/>
          <a:p>
            <a:r>
              <a:rPr lang="en-US" sz="1400" b="1" dirty="0" smtClean="0">
                <a:solidFill>
                  <a:schemeClr val="bg1"/>
                </a:solidFill>
              </a:rPr>
              <a:t>61%</a:t>
            </a:r>
            <a:endParaRPr lang="en-US" sz="1400" b="1" dirty="0">
              <a:solidFill>
                <a:schemeClr val="bg1"/>
              </a:solidFill>
            </a:endParaRPr>
          </a:p>
        </p:txBody>
      </p:sp>
      <p:sp>
        <p:nvSpPr>
          <p:cNvPr id="16" name="TextBox 15"/>
          <p:cNvSpPr txBox="1"/>
          <p:nvPr/>
        </p:nvSpPr>
        <p:spPr>
          <a:xfrm>
            <a:off x="6610350" y="4076701"/>
            <a:ext cx="381000" cy="523220"/>
          </a:xfrm>
          <a:prstGeom prst="rect">
            <a:avLst/>
          </a:prstGeom>
          <a:noFill/>
        </p:spPr>
        <p:txBody>
          <a:bodyPr wrap="square" rtlCol="0">
            <a:spAutoFit/>
          </a:bodyPr>
          <a:lstStyle/>
          <a:p>
            <a:r>
              <a:rPr lang="en-US" sz="1400" b="1" dirty="0" smtClean="0">
                <a:solidFill>
                  <a:schemeClr val="bg1"/>
                </a:solidFill>
              </a:rPr>
              <a:t>19%</a:t>
            </a:r>
            <a:endParaRPr lang="en-US" sz="1400" b="1" dirty="0">
              <a:solidFill>
                <a:schemeClr val="bg1"/>
              </a:solidFill>
            </a:endParaRPr>
          </a:p>
        </p:txBody>
      </p:sp>
      <p:sp>
        <p:nvSpPr>
          <p:cNvPr id="17" name="TextBox 16"/>
          <p:cNvSpPr txBox="1"/>
          <p:nvPr/>
        </p:nvSpPr>
        <p:spPr>
          <a:xfrm>
            <a:off x="1552575" y="1409700"/>
            <a:ext cx="7038975" cy="400110"/>
          </a:xfrm>
          <a:prstGeom prst="rect">
            <a:avLst/>
          </a:prstGeom>
          <a:noFill/>
        </p:spPr>
        <p:txBody>
          <a:bodyPr wrap="square" rtlCol="0">
            <a:spAutoFit/>
          </a:bodyPr>
          <a:lstStyle/>
          <a:p>
            <a:r>
              <a:rPr lang="en-US" sz="2000" i="1" dirty="0" smtClean="0"/>
              <a:t>Some brands have much higher recognition than others  </a:t>
            </a:r>
            <a:endParaRPr lang="en-US" sz="2000" i="1" dirty="0"/>
          </a:p>
        </p:txBody>
      </p:sp>
    </p:spTree>
    <p:extLst>
      <p:ext uri="{BB962C8B-B14F-4D97-AF65-F5344CB8AC3E}">
        <p14:creationId xmlns:p14="http://schemas.microsoft.com/office/powerpoint/2010/main" val="136789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4"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7-07-17 21.12.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6200"/>
            <a:ext cx="7981950" cy="3822434"/>
          </a:xfrm>
          <a:prstGeom prst="rect">
            <a:avLst/>
          </a:prstGeom>
        </p:spPr>
      </p:pic>
      <p:sp>
        <p:nvSpPr>
          <p:cNvPr id="8" name="Title 7"/>
          <p:cNvSpPr>
            <a:spLocks noGrp="1"/>
          </p:cNvSpPr>
          <p:nvPr>
            <p:ph type="title"/>
          </p:nvPr>
        </p:nvSpPr>
        <p:spPr>
          <a:xfrm>
            <a:off x="536973" y="504000"/>
            <a:ext cx="4825603" cy="972000"/>
          </a:xfrm>
        </p:spPr>
        <p:txBody>
          <a:bodyPr/>
          <a:lstStyle/>
          <a:p>
            <a:r>
              <a:rPr lang="en-GB" sz="3600" b="1" dirty="0" smtClean="0">
                <a:latin typeface="Calibri"/>
                <a:cs typeface="Calibri"/>
              </a:rPr>
              <a:t>Correct attribution - social</a:t>
            </a:r>
            <a:endParaRPr lang="en-US" sz="3600" b="1" dirty="0">
              <a:latin typeface="Calibri"/>
              <a:cs typeface="Calibri"/>
            </a:endParaRPr>
          </a:p>
        </p:txBody>
      </p:sp>
      <p:sp>
        <p:nvSpPr>
          <p:cNvPr id="5" name="Slide Number Placeholder 4"/>
          <p:cNvSpPr>
            <a:spLocks noGrp="1"/>
          </p:cNvSpPr>
          <p:nvPr>
            <p:ph type="sldNum" sz="quarter" idx="12"/>
          </p:nvPr>
        </p:nvSpPr>
        <p:spPr/>
        <p:txBody>
          <a:bodyPr/>
          <a:lstStyle/>
          <a:p>
            <a:fld id="{59382468-976F-4E06-8C24-C0E91756A634}" type="slidenum">
              <a:rPr lang="en-GB" smtClean="0"/>
              <a:t>11</a:t>
            </a:fld>
            <a:endParaRPr lang="en-GB"/>
          </a:p>
        </p:txBody>
      </p:sp>
      <p:sp>
        <p:nvSpPr>
          <p:cNvPr id="7" name="Up-Down Arrow 6"/>
          <p:cNvSpPr/>
          <p:nvPr/>
        </p:nvSpPr>
        <p:spPr>
          <a:xfrm>
            <a:off x="5591175" y="2400300"/>
            <a:ext cx="371475" cy="107950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19800" y="2628900"/>
            <a:ext cx="1304925" cy="646331"/>
          </a:xfrm>
          <a:prstGeom prst="rect">
            <a:avLst/>
          </a:prstGeom>
          <a:noFill/>
          <a:ln>
            <a:solidFill>
              <a:schemeClr val="accent1"/>
            </a:solidFill>
          </a:ln>
        </p:spPr>
        <p:txBody>
          <a:bodyPr wrap="square" rtlCol="0">
            <a:spAutoFit/>
          </a:bodyPr>
          <a:lstStyle/>
          <a:p>
            <a:r>
              <a:rPr lang="en-US" dirty="0" smtClean="0"/>
              <a:t>2.2X difference</a:t>
            </a:r>
            <a:endParaRPr lang="en-US" dirty="0"/>
          </a:p>
        </p:txBody>
      </p:sp>
      <p:sp>
        <p:nvSpPr>
          <p:cNvPr id="2" name="Rectangle 1"/>
          <p:cNvSpPr/>
          <p:nvPr/>
        </p:nvSpPr>
        <p:spPr>
          <a:xfrm>
            <a:off x="885825" y="5438339"/>
            <a:ext cx="6838950" cy="954107"/>
          </a:xfrm>
          <a:prstGeom prst="rect">
            <a:avLst/>
          </a:prstGeom>
        </p:spPr>
        <p:txBody>
          <a:bodyPr wrap="square">
            <a:spAutoFit/>
          </a:bodyPr>
          <a:lstStyle/>
          <a:p>
            <a:r>
              <a:rPr lang="en-US" sz="1400" i="1" dirty="0"/>
              <a:t>Q2. </a:t>
            </a:r>
            <a:r>
              <a:rPr lang="en-US" sz="1400" i="1" dirty="0" smtClean="0"/>
              <a:t>On </a:t>
            </a:r>
            <a:r>
              <a:rPr lang="en-US" sz="1400" i="1" dirty="0"/>
              <a:t>which of the following news websites did you read this story</a:t>
            </a:r>
            <a:r>
              <a:rPr lang="en-US" sz="1400" i="1" dirty="0" smtClean="0"/>
              <a:t>?</a:t>
            </a:r>
          </a:p>
          <a:p>
            <a:r>
              <a:rPr lang="en-US" sz="1400" i="1" dirty="0"/>
              <a:t>Base: BBC 170, BuzzFeed 62, Guardian 153, Mail 58, Metro 60, Sun 64, Mirror 55, Independent 102</a:t>
            </a:r>
          </a:p>
          <a:p>
            <a:endParaRPr lang="en-US" sz="1400" i="1" dirty="0"/>
          </a:p>
        </p:txBody>
      </p:sp>
      <p:pic>
        <p:nvPicPr>
          <p:cNvPr id="13" name="Picture 12"/>
          <p:cNvPicPr>
            <a:picLocks noChangeAspect="1"/>
          </p:cNvPicPr>
          <p:nvPr/>
        </p:nvPicPr>
        <p:blipFill>
          <a:blip r:embed="rId4"/>
          <a:stretch>
            <a:fillRect/>
          </a:stretch>
        </p:blipFill>
        <p:spPr>
          <a:xfrm>
            <a:off x="5172075" y="457276"/>
            <a:ext cx="1638300" cy="990524"/>
          </a:xfrm>
          <a:prstGeom prst="rect">
            <a:avLst/>
          </a:prstGeom>
        </p:spPr>
      </p:pic>
      <p:pic>
        <p:nvPicPr>
          <p:cNvPr id="14" name="Picture 13"/>
          <p:cNvPicPr>
            <a:picLocks noChangeAspect="1"/>
          </p:cNvPicPr>
          <p:nvPr/>
        </p:nvPicPr>
        <p:blipFill>
          <a:blip r:embed="rId5"/>
          <a:stretch>
            <a:fillRect/>
          </a:stretch>
        </p:blipFill>
        <p:spPr>
          <a:xfrm>
            <a:off x="7143750" y="436158"/>
            <a:ext cx="1524000" cy="1113241"/>
          </a:xfrm>
          <a:prstGeom prst="rect">
            <a:avLst/>
          </a:prstGeom>
        </p:spPr>
      </p:pic>
      <p:sp>
        <p:nvSpPr>
          <p:cNvPr id="16" name="TextBox 15"/>
          <p:cNvSpPr txBox="1"/>
          <p:nvPr/>
        </p:nvSpPr>
        <p:spPr>
          <a:xfrm>
            <a:off x="1552575" y="1409700"/>
            <a:ext cx="7038975" cy="400110"/>
          </a:xfrm>
          <a:prstGeom prst="rect">
            <a:avLst/>
          </a:prstGeom>
          <a:noFill/>
        </p:spPr>
        <p:txBody>
          <a:bodyPr wrap="square" rtlCol="0">
            <a:spAutoFit/>
          </a:bodyPr>
          <a:lstStyle/>
          <a:p>
            <a:r>
              <a:rPr lang="en-US" sz="2000" i="1" dirty="0" smtClean="0"/>
              <a:t>Some brands have much higher recognition than others  </a:t>
            </a:r>
            <a:endParaRPr lang="en-US" sz="2000" i="1" dirty="0"/>
          </a:p>
        </p:txBody>
      </p:sp>
      <p:sp>
        <p:nvSpPr>
          <p:cNvPr id="17" name="Rectangle 16"/>
          <p:cNvSpPr/>
          <p:nvPr/>
        </p:nvSpPr>
        <p:spPr>
          <a:xfrm>
            <a:off x="2076450" y="2540000"/>
            <a:ext cx="419100" cy="210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72125" y="3746500"/>
            <a:ext cx="419100" cy="889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095500" y="2590801"/>
            <a:ext cx="381000" cy="523220"/>
          </a:xfrm>
          <a:prstGeom prst="rect">
            <a:avLst/>
          </a:prstGeom>
          <a:noFill/>
        </p:spPr>
        <p:txBody>
          <a:bodyPr wrap="square" rtlCol="0">
            <a:spAutoFit/>
          </a:bodyPr>
          <a:lstStyle/>
          <a:p>
            <a:r>
              <a:rPr lang="en-US" sz="1400" b="1" dirty="0" smtClean="0">
                <a:solidFill>
                  <a:schemeClr val="bg1"/>
                </a:solidFill>
              </a:rPr>
              <a:t>68%</a:t>
            </a:r>
            <a:endParaRPr lang="en-US" sz="1400" b="1" dirty="0">
              <a:solidFill>
                <a:schemeClr val="bg1"/>
              </a:solidFill>
            </a:endParaRPr>
          </a:p>
        </p:txBody>
      </p:sp>
      <p:sp>
        <p:nvSpPr>
          <p:cNvPr id="20" name="TextBox 19"/>
          <p:cNvSpPr txBox="1"/>
          <p:nvPr/>
        </p:nvSpPr>
        <p:spPr>
          <a:xfrm>
            <a:off x="5591175" y="3797301"/>
            <a:ext cx="381000" cy="523220"/>
          </a:xfrm>
          <a:prstGeom prst="rect">
            <a:avLst/>
          </a:prstGeom>
          <a:noFill/>
        </p:spPr>
        <p:txBody>
          <a:bodyPr wrap="square" rtlCol="0">
            <a:spAutoFit/>
          </a:bodyPr>
          <a:lstStyle/>
          <a:p>
            <a:r>
              <a:rPr lang="en-US" sz="1400" b="1" dirty="0" smtClean="0">
                <a:solidFill>
                  <a:schemeClr val="bg1"/>
                </a:solidFill>
              </a:rPr>
              <a:t>29%</a:t>
            </a:r>
            <a:endParaRPr lang="en-US" sz="1400" b="1" dirty="0">
              <a:solidFill>
                <a:schemeClr val="bg1"/>
              </a:solidFill>
            </a:endParaRPr>
          </a:p>
        </p:txBody>
      </p:sp>
    </p:spTree>
    <p:extLst>
      <p:ext uri="{BB962C8B-B14F-4D97-AF65-F5344CB8AC3E}">
        <p14:creationId xmlns:p14="http://schemas.microsoft.com/office/powerpoint/2010/main" val="409997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7" grpId="0" animBg="1"/>
      <p:bldP spid="18" grpId="0" animBg="1"/>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l="2638" r="6107" b="8745"/>
          <a:stretch/>
        </p:blipFill>
        <p:spPr>
          <a:xfrm>
            <a:off x="0" y="0"/>
            <a:ext cx="9144000" cy="6858000"/>
          </a:xfrm>
        </p:spPr>
      </p:pic>
      <p:sp>
        <p:nvSpPr>
          <p:cNvPr id="2" name="Rectangle 1"/>
          <p:cNvSpPr/>
          <p:nvPr/>
        </p:nvSpPr>
        <p:spPr>
          <a:xfrm>
            <a:off x="0" y="0"/>
            <a:ext cx="8063865" cy="6858000"/>
          </a:xfrm>
          <a:prstGeom prst="rect">
            <a:avLst/>
          </a:prstGeom>
          <a:gradFill>
            <a:gsLst>
              <a:gs pos="0">
                <a:srgbClr val="000000">
                  <a:alpha val="50000"/>
                </a:srgbClr>
              </a:gs>
              <a:gs pos="100000">
                <a:srgbClr val="00214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3267" y="5656980"/>
            <a:ext cx="1068705" cy="699371"/>
          </a:xfrm>
          <a:prstGeom prst="rect">
            <a:avLst/>
          </a:prstGeom>
        </p:spPr>
      </p:pic>
      <p:sp>
        <p:nvSpPr>
          <p:cNvPr id="10" name="Title 2"/>
          <p:cNvSpPr txBox="1">
            <a:spLocks/>
          </p:cNvSpPr>
          <p:nvPr/>
        </p:nvSpPr>
        <p:spPr>
          <a:xfrm>
            <a:off x="444436" y="1788319"/>
            <a:ext cx="7937564" cy="2387600"/>
          </a:xfrm>
          <a:prstGeom prst="rect">
            <a:avLst/>
          </a:prstGeom>
        </p:spPr>
        <p:txBody>
          <a:bodyPr anchor="b" anchorCtr="0"/>
          <a:lstStyle>
            <a:lvl1pPr algn="l" defTabSz="914400" rtl="0" eaLnBrk="1" latinLnBrk="0" hangingPunct="1">
              <a:lnSpc>
                <a:spcPct val="90000"/>
              </a:lnSpc>
              <a:spcBef>
                <a:spcPct val="0"/>
              </a:spcBef>
              <a:buNone/>
              <a:defRPr sz="3200" b="0" i="0" kern="1200">
                <a:solidFill>
                  <a:srgbClr val="002147"/>
                </a:solidFill>
                <a:latin typeface="TisaSansPro" panose="020B0504020101010102" pitchFamily="34" charset="0"/>
                <a:ea typeface="+mj-ea"/>
                <a:cs typeface="Arial" panose="020B0604020202020204" pitchFamily="34" charset="0"/>
              </a:defRPr>
            </a:lvl1pPr>
          </a:lstStyle>
          <a:p>
            <a:pPr algn="ctr"/>
            <a:r>
              <a:rPr lang="en-US" sz="8800" dirty="0" smtClean="0">
                <a:solidFill>
                  <a:schemeClr val="bg1"/>
                </a:solidFill>
                <a:latin typeface="Calibri"/>
                <a:cs typeface="Calibri"/>
              </a:rPr>
              <a:t>Paying for news</a:t>
            </a:r>
            <a:endParaRPr lang="en-US" sz="8800" dirty="0">
              <a:solidFill>
                <a:schemeClr val="bg1"/>
              </a:solidFill>
              <a:latin typeface="Calibri"/>
              <a:cs typeface="Calibri"/>
            </a:endParaRPr>
          </a:p>
        </p:txBody>
      </p:sp>
    </p:spTree>
    <p:extLst>
      <p:ext uri="{BB962C8B-B14F-4D97-AF65-F5344CB8AC3E}">
        <p14:creationId xmlns:p14="http://schemas.microsoft.com/office/powerpoint/2010/main" val="3524495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shot 2017-06-16 15.58.16.png"/>
          <p:cNvPicPr>
            <a:picLocks noChangeAspect="1"/>
          </p:cNvPicPr>
          <p:nvPr/>
        </p:nvPicPr>
        <p:blipFill rotWithShape="1">
          <a:blip r:embed="rId3">
            <a:extLst>
              <a:ext uri="{28A0092B-C50C-407E-A947-70E740481C1C}">
                <a14:useLocalDpi xmlns:a14="http://schemas.microsoft.com/office/drawing/2010/main" val="0"/>
              </a:ext>
            </a:extLst>
          </a:blip>
          <a:srcRect t="14497" r="18246" b="7008"/>
          <a:stretch/>
        </p:blipFill>
        <p:spPr>
          <a:xfrm>
            <a:off x="695897" y="1854200"/>
            <a:ext cx="3635814" cy="4267200"/>
          </a:xfrm>
          <a:prstGeom prst="rect">
            <a:avLst/>
          </a:prstGeom>
        </p:spPr>
      </p:pic>
      <p:sp>
        <p:nvSpPr>
          <p:cNvPr id="2" name="Title 1"/>
          <p:cNvSpPr>
            <a:spLocks noGrp="1"/>
          </p:cNvSpPr>
          <p:nvPr>
            <p:ph type="title"/>
          </p:nvPr>
        </p:nvSpPr>
        <p:spPr>
          <a:xfrm>
            <a:off x="492375" y="592900"/>
            <a:ext cx="8055123" cy="972000"/>
          </a:xfrm>
        </p:spPr>
        <p:txBody>
          <a:bodyPr>
            <a:normAutofit fontScale="90000"/>
          </a:bodyPr>
          <a:lstStyle/>
          <a:p>
            <a:r>
              <a:rPr lang="en-US" sz="3600" b="1" dirty="0" smtClean="0">
                <a:latin typeface="Calibri"/>
                <a:cs typeface="Calibri"/>
              </a:rPr>
              <a:t>UK consumers are least likely to pay for online news</a:t>
            </a:r>
            <a:endParaRPr lang="en-US" sz="3600" b="1" dirty="0">
              <a:latin typeface="Calibri"/>
              <a:cs typeface="Calibri"/>
            </a:endParaRPr>
          </a:p>
        </p:txBody>
      </p:sp>
      <p:sp>
        <p:nvSpPr>
          <p:cNvPr id="5" name="Footer Placeholder 4"/>
          <p:cNvSpPr>
            <a:spLocks noGrp="1"/>
          </p:cNvSpPr>
          <p:nvPr>
            <p:ph type="ftr" sz="quarter" idx="11"/>
          </p:nvPr>
        </p:nvSpPr>
        <p:spPr/>
        <p:txBody>
          <a:bodyPr/>
          <a:lstStyle/>
          <a:p>
            <a:r>
              <a:rPr lang="en-GB" smtClean="0"/>
              <a:t>RISJ Digital News Report 2017</a:t>
            </a:r>
            <a:endParaRPr lang="en-GB"/>
          </a:p>
        </p:txBody>
      </p:sp>
      <p:sp>
        <p:nvSpPr>
          <p:cNvPr id="6" name="Slide Number Placeholder 5"/>
          <p:cNvSpPr>
            <a:spLocks noGrp="1"/>
          </p:cNvSpPr>
          <p:nvPr>
            <p:ph type="sldNum" sz="quarter" idx="12"/>
          </p:nvPr>
        </p:nvSpPr>
        <p:spPr/>
        <p:txBody>
          <a:bodyPr/>
          <a:lstStyle/>
          <a:p>
            <a:fld id="{59382468-976F-4E06-8C24-C0E91756A634}" type="slidenum">
              <a:rPr lang="en-GB" smtClean="0"/>
              <a:t>13</a:t>
            </a:fld>
            <a:endParaRPr lang="en-GB"/>
          </a:p>
        </p:txBody>
      </p:sp>
      <p:sp>
        <p:nvSpPr>
          <p:cNvPr id="15" name="TextBox 14"/>
          <p:cNvSpPr txBox="1"/>
          <p:nvPr/>
        </p:nvSpPr>
        <p:spPr>
          <a:xfrm>
            <a:off x="4871989" y="3846901"/>
            <a:ext cx="2815679" cy="584776"/>
          </a:xfrm>
          <a:prstGeom prst="rect">
            <a:avLst/>
          </a:prstGeom>
          <a:noFill/>
        </p:spPr>
        <p:txBody>
          <a:bodyPr wrap="square" rtlCol="0">
            <a:spAutoFit/>
          </a:bodyPr>
          <a:lstStyle/>
          <a:p>
            <a:r>
              <a:rPr lang="en-US" sz="3200" b="1" dirty="0" smtClean="0">
                <a:solidFill>
                  <a:schemeClr val="tx2"/>
                </a:solidFill>
                <a:latin typeface="Calibri"/>
                <a:ea typeface="Tisa Sans Pro" charset="0"/>
                <a:cs typeface="Calibri"/>
              </a:rPr>
              <a:t>ALL COUNTRIES  </a:t>
            </a:r>
            <a:endParaRPr lang="en-US" sz="3200" b="1" dirty="0">
              <a:solidFill>
                <a:schemeClr val="tx2"/>
              </a:solidFill>
              <a:latin typeface="Calibri"/>
              <a:ea typeface="Tisa Sans Pro" charset="0"/>
              <a:cs typeface="Calibri"/>
            </a:endParaRPr>
          </a:p>
        </p:txBody>
      </p:sp>
      <p:sp>
        <p:nvSpPr>
          <p:cNvPr id="16" name="Content Placeholder 2"/>
          <p:cNvSpPr txBox="1">
            <a:spLocks/>
          </p:cNvSpPr>
          <p:nvPr/>
        </p:nvSpPr>
        <p:spPr>
          <a:xfrm>
            <a:off x="278733" y="1286980"/>
            <a:ext cx="4510972" cy="580508"/>
          </a:xfrm>
          <a:prstGeom prst="rect">
            <a:avLst/>
          </a:prstGeom>
          <a:solidFill>
            <a:schemeClr val="bg1"/>
          </a:solidFill>
        </p:spPr>
        <p:txBody>
          <a:bodyPr vert="horz" lIns="360000" tIns="180000" rIns="91440" bIns="0" rtlCol="0">
            <a:noAutofit/>
          </a:bodyPr>
          <a:lstStyle>
            <a:lvl1pPr marL="228600" indent="-228600" algn="l" defTabSz="914400" rtl="0" eaLnBrk="1" latinLnBrk="0" hangingPunct="1">
              <a:lnSpc>
                <a:spcPct val="110000"/>
              </a:lnSpc>
              <a:spcBef>
                <a:spcPts val="600"/>
              </a:spcBef>
              <a:buFont typeface="Arial" panose="020B0604020202020204" pitchFamily="34" charset="0"/>
              <a:buChar char="•"/>
              <a:defRPr sz="1400" b="0" i="0" kern="1200">
                <a:solidFill>
                  <a:schemeClr val="tx1"/>
                </a:solidFill>
                <a:latin typeface="TisaSansPro" panose="020B0504020101010102"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buFont typeface="Arial" panose="020B0604020202020204" pitchFamily="34" charset="0"/>
              <a:buChar char="•"/>
              <a:defRPr sz="1400" b="0" i="0" kern="1200">
                <a:solidFill>
                  <a:schemeClr val="tx1"/>
                </a:solidFill>
                <a:latin typeface="TisaSansPro" panose="020B0504020101010102"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buFont typeface="Arial" panose="020B0604020202020204" pitchFamily="34" charset="0"/>
              <a:buChar char="•"/>
              <a:defRPr sz="1400" b="0" i="0" kern="1200">
                <a:solidFill>
                  <a:schemeClr val="tx1"/>
                </a:solidFill>
                <a:latin typeface="TisaSansPro" panose="020B0504020101010102"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buFont typeface="Arial" panose="020B0604020202020204" pitchFamily="34" charset="0"/>
              <a:buChar char="•"/>
              <a:defRPr sz="1400" b="0" i="0" kern="1200">
                <a:solidFill>
                  <a:schemeClr val="tx1"/>
                </a:solidFill>
                <a:latin typeface="TisaSansPro" panose="020B0504020101010102"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buFont typeface="Arial" panose="020B0604020202020204" pitchFamily="34" charset="0"/>
              <a:buChar char="•"/>
              <a:defRPr sz="1400" b="0" i="0" kern="1200">
                <a:solidFill>
                  <a:schemeClr val="tx1"/>
                </a:solidFill>
                <a:latin typeface="TisaSansPro" panose="020B0504020101010102"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2"/>
                </a:solidFill>
                <a:latin typeface="Calibri"/>
                <a:cs typeface="Calibri"/>
              </a:rPr>
              <a:t>Proportion who pay for any online news</a:t>
            </a:r>
            <a:br>
              <a:rPr lang="en-US" sz="1600" b="1" dirty="0" smtClean="0">
                <a:solidFill>
                  <a:schemeClr val="tx2"/>
                </a:solidFill>
                <a:latin typeface="Calibri"/>
                <a:cs typeface="Calibri"/>
              </a:rPr>
            </a:br>
            <a:r>
              <a:rPr lang="en-US" sz="1050" b="1" dirty="0" smtClean="0">
                <a:solidFill>
                  <a:schemeClr val="tx2"/>
                </a:solidFill>
                <a:latin typeface="Calibri"/>
                <a:cs typeface="Calibri"/>
              </a:rPr>
              <a:t>European countries</a:t>
            </a:r>
            <a:endParaRPr lang="en-US" sz="1050" b="1" dirty="0">
              <a:solidFill>
                <a:schemeClr val="tx2"/>
              </a:solidFill>
              <a:latin typeface="Calibri"/>
              <a:cs typeface="Calibri"/>
            </a:endParaRPr>
          </a:p>
        </p:txBody>
      </p:sp>
      <p:sp>
        <p:nvSpPr>
          <p:cNvPr id="19" name="TextBox 18"/>
          <p:cNvSpPr txBox="1"/>
          <p:nvPr/>
        </p:nvSpPr>
        <p:spPr>
          <a:xfrm>
            <a:off x="4786264" y="1350130"/>
            <a:ext cx="2200275" cy="3170099"/>
          </a:xfrm>
          <a:prstGeom prst="rect">
            <a:avLst/>
          </a:prstGeom>
          <a:noFill/>
        </p:spPr>
        <p:txBody>
          <a:bodyPr wrap="square" rtlCol="0">
            <a:spAutoFit/>
          </a:bodyPr>
          <a:lstStyle/>
          <a:p>
            <a:r>
              <a:rPr lang="en-US" sz="10000" b="1" dirty="0" smtClean="0">
                <a:solidFill>
                  <a:schemeClr val="tx2"/>
                </a:solidFill>
                <a:latin typeface="Calibri"/>
                <a:ea typeface="Tisa Sans Pro" charset="0"/>
                <a:cs typeface="Calibri"/>
              </a:rPr>
              <a:t>13% </a:t>
            </a:r>
            <a:endParaRPr lang="en-US" sz="10000" b="1" dirty="0">
              <a:solidFill>
                <a:schemeClr val="tx2"/>
              </a:solidFill>
              <a:latin typeface="Calibri"/>
              <a:ea typeface="Tisa Sans Pro" charset="0"/>
              <a:cs typeface="Calibri"/>
            </a:endParaRPr>
          </a:p>
        </p:txBody>
      </p:sp>
      <p:pic>
        <p:nvPicPr>
          <p:cNvPr id="10" name="Picture 9" descr="Screenshot 2017-06-12 18.08.58.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06354" y="4704350"/>
            <a:ext cx="4261421" cy="1658350"/>
          </a:xfrm>
          <a:prstGeom prst="rect">
            <a:avLst/>
          </a:prstGeom>
        </p:spPr>
      </p:pic>
      <p:sp>
        <p:nvSpPr>
          <p:cNvPr id="18" name="TextBox 17"/>
          <p:cNvSpPr txBox="1"/>
          <p:nvPr/>
        </p:nvSpPr>
        <p:spPr>
          <a:xfrm>
            <a:off x="4852939" y="2944822"/>
            <a:ext cx="2815679" cy="1338828"/>
          </a:xfrm>
          <a:prstGeom prst="rect">
            <a:avLst/>
          </a:prstGeom>
          <a:noFill/>
        </p:spPr>
        <p:txBody>
          <a:bodyPr wrap="square" rtlCol="0">
            <a:spAutoFit/>
          </a:bodyPr>
          <a:lstStyle/>
          <a:p>
            <a:pPr>
              <a:lnSpc>
                <a:spcPct val="75000"/>
              </a:lnSpc>
            </a:pPr>
            <a:r>
              <a:rPr lang="en-US" sz="3600" b="1" dirty="0" smtClean="0">
                <a:solidFill>
                  <a:schemeClr val="tx2"/>
                </a:solidFill>
                <a:latin typeface="Calibri"/>
                <a:ea typeface="Tisa Sans Pro" charset="0"/>
                <a:cs typeface="Calibri"/>
              </a:rPr>
              <a:t>PAY FOR </a:t>
            </a:r>
            <a:br>
              <a:rPr lang="en-US" sz="3600" b="1" dirty="0" smtClean="0">
                <a:solidFill>
                  <a:schemeClr val="tx2"/>
                </a:solidFill>
                <a:latin typeface="Calibri"/>
                <a:ea typeface="Tisa Sans Pro" charset="0"/>
                <a:cs typeface="Calibri"/>
              </a:rPr>
            </a:br>
            <a:r>
              <a:rPr lang="en-US" sz="3600" b="1" dirty="0" smtClean="0">
                <a:solidFill>
                  <a:schemeClr val="tx2"/>
                </a:solidFill>
                <a:latin typeface="Calibri"/>
                <a:ea typeface="Tisa Sans Pro" charset="0"/>
                <a:cs typeface="Calibri"/>
              </a:rPr>
              <a:t>ONLINE NEWS</a:t>
            </a:r>
            <a:endParaRPr lang="en-US" sz="3600" b="1" dirty="0">
              <a:solidFill>
                <a:schemeClr val="tx2"/>
              </a:solidFill>
              <a:latin typeface="Calibri"/>
              <a:ea typeface="Tisa Sans Pro" charset="0"/>
              <a:cs typeface="Calibri"/>
            </a:endParaRPr>
          </a:p>
        </p:txBody>
      </p:sp>
      <p:cxnSp>
        <p:nvCxnSpPr>
          <p:cNvPr id="22" name="Straight Connector 21"/>
          <p:cNvCxnSpPr/>
          <p:nvPr/>
        </p:nvCxnSpPr>
        <p:spPr>
          <a:xfrm>
            <a:off x="4419879" y="1639923"/>
            <a:ext cx="0" cy="4152651"/>
          </a:xfrm>
          <a:prstGeom prst="line">
            <a:avLst/>
          </a:prstGeom>
          <a:ln w="9525">
            <a:solidFill>
              <a:srgbClr val="E1E1E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04850" y="2057400"/>
            <a:ext cx="914400" cy="1270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225813" y="2380339"/>
            <a:ext cx="1607267" cy="1138773"/>
          </a:xfrm>
          <a:prstGeom prst="rect">
            <a:avLst/>
          </a:prstGeom>
          <a:noFill/>
        </p:spPr>
        <p:txBody>
          <a:bodyPr wrap="square" rtlCol="0">
            <a:spAutoFit/>
          </a:bodyPr>
          <a:lstStyle/>
          <a:p>
            <a:r>
              <a:rPr lang="en-US" sz="2000" b="1" dirty="0" smtClean="0">
                <a:latin typeface="Calibri"/>
                <a:ea typeface="Tisa Sans Pro" charset="0"/>
                <a:cs typeface="Calibri"/>
              </a:rPr>
              <a:t>Highest</a:t>
            </a:r>
            <a:r>
              <a:rPr lang="en-US" sz="2000" dirty="0" smtClean="0">
                <a:latin typeface="Calibri"/>
                <a:ea typeface="TisaSansPro" charset="0"/>
                <a:cs typeface="Calibri"/>
              </a:rPr>
              <a:t> in Norway</a:t>
            </a:r>
          </a:p>
          <a:p>
            <a:r>
              <a:rPr lang="en-US" sz="2800" b="1" dirty="0" smtClean="0">
                <a:solidFill>
                  <a:schemeClr val="tx2"/>
                </a:solidFill>
                <a:latin typeface="Calibri"/>
                <a:ea typeface="Tisa Sans Pro" charset="0"/>
                <a:cs typeface="Calibri"/>
              </a:rPr>
              <a:t>26%</a:t>
            </a:r>
          </a:p>
        </p:txBody>
      </p:sp>
      <p:pic>
        <p:nvPicPr>
          <p:cNvPr id="25" name="Picture 24" descr="Norway_Flag.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5072" y="2540804"/>
            <a:ext cx="638175" cy="514794"/>
          </a:xfrm>
          <a:prstGeom prst="rect">
            <a:avLst/>
          </a:prstGeom>
        </p:spPr>
      </p:pic>
      <p:sp>
        <p:nvSpPr>
          <p:cNvPr id="26" name="TextBox 25"/>
          <p:cNvSpPr txBox="1"/>
          <p:nvPr/>
        </p:nvSpPr>
        <p:spPr>
          <a:xfrm>
            <a:off x="1225813" y="3160696"/>
            <a:ext cx="1607267" cy="830997"/>
          </a:xfrm>
          <a:prstGeom prst="rect">
            <a:avLst/>
          </a:prstGeom>
          <a:noFill/>
        </p:spPr>
        <p:txBody>
          <a:bodyPr wrap="square" rtlCol="0">
            <a:spAutoFit/>
          </a:bodyPr>
          <a:lstStyle/>
          <a:p>
            <a:r>
              <a:rPr lang="en-US" sz="2000" b="1" dirty="0" smtClean="0">
                <a:latin typeface="Calibri"/>
                <a:ea typeface="Tisa Sans Pro" charset="0"/>
                <a:cs typeface="Calibri"/>
              </a:rPr>
              <a:t>Lowest</a:t>
            </a:r>
            <a:r>
              <a:rPr lang="en-US" sz="2000" dirty="0" smtClean="0">
                <a:latin typeface="Calibri"/>
                <a:ea typeface="TisaSansPro" charset="0"/>
                <a:cs typeface="Calibri"/>
              </a:rPr>
              <a:t> in UK</a:t>
            </a:r>
          </a:p>
          <a:p>
            <a:r>
              <a:rPr lang="en-US" sz="2800" b="1" dirty="0" smtClean="0">
                <a:solidFill>
                  <a:schemeClr val="tx2"/>
                </a:solidFill>
                <a:latin typeface="Calibri"/>
                <a:ea typeface="Tisa Sans Pro" charset="0"/>
                <a:cs typeface="Calibri"/>
              </a:rPr>
              <a:t>6%</a:t>
            </a:r>
          </a:p>
        </p:txBody>
      </p:sp>
      <p:pic>
        <p:nvPicPr>
          <p:cNvPr id="27" name="Picture 26" descr="Image resul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V="1">
            <a:off x="584597" y="3311546"/>
            <a:ext cx="638175" cy="5043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Screenshot 2017-06-16 16.00.5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688" y="4216400"/>
            <a:ext cx="841047" cy="1631950"/>
          </a:xfrm>
          <a:prstGeom prst="rect">
            <a:avLst/>
          </a:prstGeom>
        </p:spPr>
      </p:pic>
      <p:grpSp>
        <p:nvGrpSpPr>
          <p:cNvPr id="29" name="Group 28"/>
          <p:cNvGrpSpPr/>
          <p:nvPr/>
        </p:nvGrpSpPr>
        <p:grpSpPr>
          <a:xfrm>
            <a:off x="6749577" y="1760401"/>
            <a:ext cx="1542562" cy="2159050"/>
            <a:chOff x="3579779" y="1589438"/>
            <a:chExt cx="1889287" cy="1983259"/>
          </a:xfrm>
        </p:grpSpPr>
        <p:sp>
          <p:nvSpPr>
            <p:cNvPr id="30" name="Rounded Rectangle 29"/>
            <p:cNvSpPr/>
            <p:nvPr/>
          </p:nvSpPr>
          <p:spPr>
            <a:xfrm>
              <a:off x="3579779" y="1621746"/>
              <a:ext cx="1449651" cy="805141"/>
            </a:xfrm>
            <a:prstGeom prst="roundRect">
              <a:avLst/>
            </a:prstGeom>
            <a:solidFill>
              <a:schemeClr val="bg1"/>
            </a:solid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901777" y="2155353"/>
              <a:ext cx="1567289" cy="1417344"/>
            </a:xfrm>
            <a:prstGeom prst="rect">
              <a:avLst/>
            </a:prstGeom>
          </p:spPr>
        </p:pic>
        <p:sp>
          <p:nvSpPr>
            <p:cNvPr id="32" name="TextBox 31"/>
            <p:cNvSpPr txBox="1"/>
            <p:nvPr/>
          </p:nvSpPr>
          <p:spPr>
            <a:xfrm>
              <a:off x="3672612" y="1589438"/>
              <a:ext cx="1263984" cy="960061"/>
            </a:xfrm>
            <a:prstGeom prst="rect">
              <a:avLst/>
            </a:prstGeom>
            <a:noFill/>
          </p:spPr>
          <p:txBody>
            <a:bodyPr wrap="square" rtlCol="0" anchor="ctr">
              <a:spAutoFit/>
            </a:bodyPr>
            <a:lstStyle/>
            <a:p>
              <a:pPr algn="ctr">
                <a:lnSpc>
                  <a:spcPct val="86000"/>
                </a:lnSpc>
              </a:pPr>
              <a:r>
                <a:rPr lang="en-US" sz="3600" b="1" dirty="0" smtClean="0">
                  <a:solidFill>
                    <a:schemeClr val="accent1"/>
                  </a:solidFill>
                  <a:latin typeface="Tisa Sans Pro Extrabold" charset="0"/>
                  <a:ea typeface="Tisa Sans Pro Extrabold" charset="0"/>
                  <a:cs typeface="Tisa Sans Pro Extrabold" charset="0"/>
                </a:rPr>
                <a:t>PAY</a:t>
              </a:r>
              <a:endParaRPr lang="en-US" sz="3600" b="1" dirty="0">
                <a:solidFill>
                  <a:schemeClr val="accent1"/>
                </a:solidFill>
                <a:latin typeface="Tisa Sans Pro Extrabold" charset="0"/>
                <a:ea typeface="Tisa Sans Pro Extrabold" charset="0"/>
                <a:cs typeface="Tisa Sans Pro Extrabold" charset="0"/>
              </a:endParaRPr>
            </a:p>
          </p:txBody>
        </p:sp>
      </p:grpSp>
    </p:spTree>
    <p:extLst>
      <p:ext uri="{BB962C8B-B14F-4D97-AF65-F5344CB8AC3E}">
        <p14:creationId xmlns:p14="http://schemas.microsoft.com/office/powerpoint/2010/main" val="289646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9" grpId="0"/>
      <p:bldP spid="18" grpId="0"/>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4034BEE3-566C-4068-A777-C3A4762E861B}" type="slidenum">
              <a:rPr lang="en-GB" smtClean="0"/>
              <a:pPr/>
              <a:t>14</a:t>
            </a:fld>
            <a:endParaRPr lang="en-GB" dirty="0"/>
          </a:p>
        </p:txBody>
      </p:sp>
      <p:sp>
        <p:nvSpPr>
          <p:cNvPr id="2" name="Rectangle 1"/>
          <p:cNvSpPr/>
          <p:nvPr/>
        </p:nvSpPr>
        <p:spPr>
          <a:xfrm>
            <a:off x="621265" y="1552032"/>
            <a:ext cx="2027626" cy="2716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b="1" dirty="0" smtClean="0"/>
              <a:t>QUALITY</a:t>
            </a:r>
          </a:p>
          <a:p>
            <a:pPr algn="ctr"/>
            <a:r>
              <a:rPr lang="en-GB" sz="2000" b="1" dirty="0" smtClean="0"/>
              <a:t>CONTENT</a:t>
            </a:r>
          </a:p>
        </p:txBody>
      </p:sp>
      <p:sp>
        <p:nvSpPr>
          <p:cNvPr id="21" name="Rectangle 20"/>
          <p:cNvSpPr/>
          <p:nvPr/>
        </p:nvSpPr>
        <p:spPr>
          <a:xfrm>
            <a:off x="6507142" y="1552032"/>
            <a:ext cx="2027626" cy="27163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b="1" dirty="0" smtClean="0"/>
              <a:t>BRAND</a:t>
            </a:r>
          </a:p>
          <a:p>
            <a:pPr algn="ctr"/>
            <a:r>
              <a:rPr lang="en-GB" sz="2000" b="1" dirty="0" smtClean="0"/>
              <a:t>BENEFITS</a:t>
            </a:r>
          </a:p>
        </p:txBody>
      </p:sp>
      <p:sp>
        <p:nvSpPr>
          <p:cNvPr id="22" name="Rectangle 21"/>
          <p:cNvSpPr/>
          <p:nvPr/>
        </p:nvSpPr>
        <p:spPr>
          <a:xfrm>
            <a:off x="3564204" y="1552032"/>
            <a:ext cx="2027626" cy="2716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b="1" dirty="0" smtClean="0"/>
              <a:t>PLATFORM</a:t>
            </a:r>
          </a:p>
          <a:p>
            <a:pPr algn="ctr"/>
            <a:r>
              <a:rPr lang="en-GB" sz="2000" b="1" dirty="0" smtClean="0"/>
              <a:t>BENEFITS</a:t>
            </a:r>
          </a:p>
        </p:txBody>
      </p:sp>
      <p:sp>
        <p:nvSpPr>
          <p:cNvPr id="20" name="Text Placeholder 4"/>
          <p:cNvSpPr>
            <a:spLocks noGrp="1"/>
          </p:cNvSpPr>
          <p:nvPr>
            <p:ph type="body" sz="quarter" idx="16"/>
          </p:nvPr>
        </p:nvSpPr>
        <p:spPr>
          <a:xfrm>
            <a:off x="536002" y="985836"/>
            <a:ext cx="8607998" cy="396875"/>
          </a:xfrm>
        </p:spPr>
        <p:txBody>
          <a:bodyPr>
            <a:normAutofit fontScale="85000" lnSpcReduction="10000"/>
          </a:bodyPr>
          <a:lstStyle/>
          <a:p>
            <a:pPr marL="0" indent="0">
              <a:buNone/>
            </a:pPr>
            <a:r>
              <a:rPr lang="en-GB" sz="2000" dirty="0" smtClean="0">
                <a:latin typeface="+mn-lt"/>
              </a:rPr>
              <a:t>Combination of content, brand and platform benefits – but doesn’t motivate everyone</a:t>
            </a:r>
            <a:endParaRPr lang="en-GB" sz="2000" dirty="0">
              <a:latin typeface="+mn-lt"/>
            </a:endParaRPr>
          </a:p>
        </p:txBody>
      </p:sp>
      <p:sp>
        <p:nvSpPr>
          <p:cNvPr id="23" name="Rectangular Callout 22"/>
          <p:cNvSpPr/>
          <p:nvPr/>
        </p:nvSpPr>
        <p:spPr>
          <a:xfrm>
            <a:off x="3518484" y="4268382"/>
            <a:ext cx="2360131" cy="1331030"/>
          </a:xfrm>
          <a:prstGeom prst="wedgeRectCallout">
            <a:avLst>
              <a:gd name="adj1" fmla="val -20833"/>
              <a:gd name="adj2" fmla="val 50714"/>
            </a:avLst>
          </a:prstGeom>
          <a:noFill/>
          <a:ln w="28575">
            <a:noFill/>
            <a:prstDash val="solid"/>
            <a:round/>
            <a:headEnd/>
            <a:tailEnd/>
          </a:ln>
        </p:spPr>
        <p:txBody>
          <a:bodyPr vert="horz" wrap="square" lIns="91440" tIns="45720" rIns="91440" bIns="45720" numCol="1" rtlCol="0" anchor="t" anchorCtr="0" compatLnSpc="1">
            <a:prstTxWarp prst="textNoShape">
              <a:avLst/>
            </a:prstTxWarp>
          </a:bodyPr>
          <a:lstStyle/>
          <a:p>
            <a:r>
              <a:rPr lang="en-GB" sz="2000" dirty="0"/>
              <a:t>“You enjoy the format in which they present their news and you want to pay for </a:t>
            </a:r>
            <a:r>
              <a:rPr lang="en-GB" sz="2000" dirty="0" smtClean="0"/>
              <a:t>that.” (35-54</a:t>
            </a:r>
            <a:r>
              <a:rPr lang="en-GB" sz="2000" dirty="0"/>
              <a:t>, </a:t>
            </a:r>
            <a:r>
              <a:rPr lang="en-GB" sz="2000" dirty="0" smtClean="0"/>
              <a:t>UK)</a:t>
            </a:r>
            <a:endParaRPr lang="en-GB" sz="2000" dirty="0"/>
          </a:p>
        </p:txBody>
      </p:sp>
      <p:sp>
        <p:nvSpPr>
          <p:cNvPr id="25" name="Rectangular Callout 24"/>
          <p:cNvSpPr/>
          <p:nvPr/>
        </p:nvSpPr>
        <p:spPr>
          <a:xfrm>
            <a:off x="564115" y="4268383"/>
            <a:ext cx="2360131" cy="1277213"/>
          </a:xfrm>
          <a:prstGeom prst="wedgeRectCallout">
            <a:avLst>
              <a:gd name="adj1" fmla="val -20833"/>
              <a:gd name="adj2" fmla="val 45795"/>
            </a:avLst>
          </a:prstGeom>
          <a:noFill/>
          <a:ln w="28575">
            <a:noFill/>
            <a:prstDash val="solid"/>
            <a:round/>
            <a:headEnd/>
            <a:tailEnd/>
          </a:ln>
        </p:spPr>
        <p:txBody>
          <a:bodyPr vert="horz" wrap="square" lIns="91440" tIns="45720" rIns="91440" bIns="45720" numCol="1" rtlCol="0" anchor="t" anchorCtr="0" compatLnSpc="1">
            <a:prstTxWarp prst="textNoShape">
              <a:avLst/>
            </a:prstTxWarp>
          </a:bodyPr>
          <a:lstStyle/>
          <a:p>
            <a:r>
              <a:rPr lang="en-GB" sz="2000" dirty="0"/>
              <a:t>“You know that it’s real as you’re paying for it. You know that someone hasn’t made it </a:t>
            </a:r>
            <a:r>
              <a:rPr lang="en-GB" sz="2000" dirty="0" smtClean="0"/>
              <a:t>up.” (20-34</a:t>
            </a:r>
            <a:r>
              <a:rPr lang="en-GB" sz="2000" dirty="0"/>
              <a:t>, </a:t>
            </a:r>
            <a:r>
              <a:rPr lang="en-GB" sz="2000" dirty="0" smtClean="0"/>
              <a:t>UK)</a:t>
            </a:r>
            <a:endParaRPr lang="en-GB" sz="2000" dirty="0"/>
          </a:p>
        </p:txBody>
      </p:sp>
      <p:sp>
        <p:nvSpPr>
          <p:cNvPr id="26" name="Rectangular Callout 25"/>
          <p:cNvSpPr/>
          <p:nvPr/>
        </p:nvSpPr>
        <p:spPr>
          <a:xfrm>
            <a:off x="6452134" y="4251546"/>
            <a:ext cx="2486602" cy="1331031"/>
          </a:xfrm>
          <a:prstGeom prst="wedgeRectCallout">
            <a:avLst>
              <a:gd name="adj1" fmla="val -21680"/>
              <a:gd name="adj2" fmla="val 48760"/>
            </a:avLst>
          </a:prstGeom>
          <a:noFill/>
          <a:ln w="28575">
            <a:noFill/>
            <a:prstDash val="solid"/>
            <a:round/>
            <a:headEnd/>
            <a:tailEnd/>
          </a:ln>
        </p:spPr>
        <p:txBody>
          <a:bodyPr vert="horz" wrap="square" lIns="91440" tIns="45720" rIns="91440" bIns="45720" numCol="1" rtlCol="0" anchor="t" anchorCtr="0" compatLnSpc="1">
            <a:prstTxWarp prst="textNoShape">
              <a:avLst/>
            </a:prstTxWarp>
          </a:bodyPr>
          <a:lstStyle/>
          <a:p>
            <a:r>
              <a:rPr lang="en-GB" sz="2000" dirty="0"/>
              <a:t>“Some </a:t>
            </a:r>
            <a:r>
              <a:rPr lang="en-GB" sz="2000" dirty="0" smtClean="0"/>
              <a:t>people are more engaging, I find. Personally, that’s why I pay for the New York Times.” (20-34</a:t>
            </a:r>
            <a:r>
              <a:rPr lang="en-GB" sz="2000" dirty="0"/>
              <a:t>, </a:t>
            </a:r>
            <a:r>
              <a:rPr lang="en-GB" sz="2000" dirty="0" smtClean="0"/>
              <a:t>US)</a:t>
            </a:r>
            <a:endParaRPr lang="en-GB" sz="2000" dirty="0"/>
          </a:p>
        </p:txBody>
      </p:sp>
      <p:sp>
        <p:nvSpPr>
          <p:cNvPr id="12" name="Title 1"/>
          <p:cNvSpPr txBox="1">
            <a:spLocks/>
          </p:cNvSpPr>
          <p:nvPr/>
        </p:nvSpPr>
        <p:spPr>
          <a:xfrm>
            <a:off x="587625" y="364300"/>
            <a:ext cx="8055123" cy="972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a:solidFill>
                  <a:srgbClr val="002147"/>
                </a:solidFill>
                <a:latin typeface="TisaSansPro" panose="020B0504020101010102" pitchFamily="34" charset="0"/>
                <a:ea typeface="+mj-ea"/>
                <a:cs typeface="Arial" panose="020B0604020202020204" pitchFamily="34" charset="0"/>
              </a:defRPr>
            </a:lvl1pPr>
          </a:lstStyle>
          <a:p>
            <a:r>
              <a:rPr lang="en-US" sz="3600" b="1" dirty="0" smtClean="0">
                <a:latin typeface="Calibri"/>
                <a:cs typeface="Calibri"/>
              </a:rPr>
              <a:t>Why pay for online news?</a:t>
            </a:r>
            <a:endParaRPr lang="en-US" sz="3600" b="1" dirty="0">
              <a:latin typeface="Calibri"/>
              <a:cs typeface="Calibri"/>
            </a:endParaRPr>
          </a:p>
        </p:txBody>
      </p:sp>
    </p:spTree>
    <p:extLst>
      <p:ext uri="{BB962C8B-B14F-4D97-AF65-F5344CB8AC3E}">
        <p14:creationId xmlns:p14="http://schemas.microsoft.com/office/powerpoint/2010/main" val="401016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3"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8367" y="2775285"/>
            <a:ext cx="2789168" cy="3718890"/>
          </a:xfrm>
          <a:prstGeom prst="rect">
            <a:avLst/>
          </a:prstGeom>
          <a:ln>
            <a:noFill/>
          </a:ln>
        </p:spPr>
      </p:pic>
      <p:sp>
        <p:nvSpPr>
          <p:cNvPr id="6" name="Slide Number Placeholder 5"/>
          <p:cNvSpPr>
            <a:spLocks noGrp="1"/>
          </p:cNvSpPr>
          <p:nvPr>
            <p:ph type="sldNum" sz="quarter" idx="4"/>
          </p:nvPr>
        </p:nvSpPr>
        <p:spPr/>
        <p:txBody>
          <a:bodyPr/>
          <a:lstStyle/>
          <a:p>
            <a:fld id="{4034BEE3-566C-4068-A777-C3A4762E861B}" type="slidenum">
              <a:rPr lang="en-GB" smtClean="0"/>
              <a:pPr/>
              <a:t>15</a:t>
            </a:fld>
            <a:endParaRPr lang="en-GB" dirty="0"/>
          </a:p>
        </p:txBody>
      </p:sp>
      <p:sp>
        <p:nvSpPr>
          <p:cNvPr id="13" name="Rectangular Callout 12"/>
          <p:cNvSpPr/>
          <p:nvPr/>
        </p:nvSpPr>
        <p:spPr>
          <a:xfrm>
            <a:off x="1660967" y="1523997"/>
            <a:ext cx="5846737" cy="2181728"/>
          </a:xfrm>
          <a:prstGeom prst="wedgeRectCallout">
            <a:avLst>
              <a:gd name="adj1" fmla="val -21503"/>
              <a:gd name="adj2" fmla="val 61932"/>
            </a:avLst>
          </a:prstGeom>
          <a:solidFill>
            <a:schemeClr val="bg1"/>
          </a:solidFill>
          <a:ln w="28575">
            <a:noFill/>
            <a:prstDash val="solid"/>
            <a:round/>
            <a:headEnd/>
            <a:tailEnd/>
          </a:ln>
        </p:spPr>
        <p:txBody>
          <a:bodyPr vert="horz" wrap="square" lIns="91440" tIns="45720" rIns="91440" bIns="45720" numCol="1" rtlCol="0" anchor="t" anchorCtr="0" compatLnSpc="1">
            <a:prstTxWarp prst="textNoShape">
              <a:avLst/>
            </a:prstTxWarp>
          </a:bodyPr>
          <a:lstStyle/>
          <a:p>
            <a:pPr algn="just"/>
            <a:r>
              <a:rPr lang="en-GB" sz="2000" dirty="0" smtClean="0">
                <a:solidFill>
                  <a:schemeClr val="tx1"/>
                </a:solidFill>
              </a:rPr>
              <a:t>The thing is that they’re blaming aggregators, but I’m saying that </a:t>
            </a:r>
            <a:r>
              <a:rPr lang="en-GB" sz="2000" b="1" dirty="0" smtClean="0">
                <a:solidFill>
                  <a:srgbClr val="FE6900"/>
                </a:solidFill>
              </a:rPr>
              <a:t>aggregators are a great thing</a:t>
            </a:r>
            <a:r>
              <a:rPr lang="en-GB" sz="2000" dirty="0" smtClean="0">
                <a:solidFill>
                  <a:schemeClr val="tx1"/>
                </a:solidFill>
              </a:rPr>
              <a:t>. But it doesn’t mean they all have to be aggregated from different news sources. It could be aggregated from different journalists from the same umbrella. As long as I can pick up and </a:t>
            </a:r>
            <a:r>
              <a:rPr lang="en-GB" sz="2000" b="1" dirty="0" smtClean="0">
                <a:solidFill>
                  <a:srgbClr val="FE6900"/>
                </a:solidFill>
              </a:rPr>
              <a:t>choose the stories or the journalists that I want </a:t>
            </a:r>
            <a:r>
              <a:rPr lang="en-GB" sz="2000" dirty="0" smtClean="0">
                <a:solidFill>
                  <a:schemeClr val="tx1"/>
                </a:solidFill>
              </a:rPr>
              <a:t>to hear, I don’t care if they do all work for News International or the Mirror Group. </a:t>
            </a:r>
            <a:r>
              <a:rPr lang="en-GB" sz="2000" dirty="0"/>
              <a:t>(</a:t>
            </a:r>
            <a:r>
              <a:rPr lang="en-GB" sz="2000" dirty="0" smtClean="0">
                <a:solidFill>
                  <a:schemeClr val="tx1"/>
                </a:solidFill>
              </a:rPr>
              <a:t>35-54, </a:t>
            </a:r>
            <a:r>
              <a:rPr lang="en-GB" sz="2000" dirty="0" smtClean="0"/>
              <a:t>UK)</a:t>
            </a:r>
            <a:endParaRPr lang="en-GB" sz="2000" dirty="0">
              <a:solidFill>
                <a:schemeClr val="tx1"/>
              </a:solidFill>
            </a:endParaRPr>
          </a:p>
        </p:txBody>
      </p:sp>
      <p:sp>
        <p:nvSpPr>
          <p:cNvPr id="9" name="TextBox 8"/>
          <p:cNvSpPr txBox="1"/>
          <p:nvPr/>
        </p:nvSpPr>
        <p:spPr>
          <a:xfrm>
            <a:off x="766979" y="753308"/>
            <a:ext cx="1074012" cy="3077766"/>
          </a:xfrm>
          <a:prstGeom prst="rect">
            <a:avLst/>
          </a:prstGeom>
          <a:noFill/>
        </p:spPr>
        <p:txBody>
          <a:bodyPr wrap="none" lIns="0" tIns="0" rIns="0" bIns="0" rtlCol="0">
            <a:spAutoFit/>
          </a:bodyPr>
          <a:lstStyle/>
          <a:p>
            <a:r>
              <a:rPr lang="en-US" sz="20000" dirty="0" smtClean="0">
                <a:solidFill>
                  <a:schemeClr val="accent1"/>
                </a:solidFill>
              </a:rPr>
              <a:t>“</a:t>
            </a:r>
          </a:p>
        </p:txBody>
      </p:sp>
      <p:sp>
        <p:nvSpPr>
          <p:cNvPr id="11" name="TextBox 10"/>
          <p:cNvSpPr txBox="1"/>
          <p:nvPr/>
        </p:nvSpPr>
        <p:spPr>
          <a:xfrm>
            <a:off x="7444476" y="2417008"/>
            <a:ext cx="1074012" cy="3077766"/>
          </a:xfrm>
          <a:prstGeom prst="rect">
            <a:avLst/>
          </a:prstGeom>
          <a:noFill/>
        </p:spPr>
        <p:txBody>
          <a:bodyPr wrap="none" lIns="0" tIns="0" rIns="0" bIns="0" rtlCol="0">
            <a:spAutoFit/>
          </a:bodyPr>
          <a:lstStyle/>
          <a:p>
            <a:r>
              <a:rPr lang="en-US" sz="20000" dirty="0" smtClean="0">
                <a:solidFill>
                  <a:srgbClr val="FE6900"/>
                </a:solidFill>
              </a:rPr>
              <a:t>”</a:t>
            </a:r>
          </a:p>
        </p:txBody>
      </p:sp>
      <p:sp>
        <p:nvSpPr>
          <p:cNvPr id="10" name="Title 1"/>
          <p:cNvSpPr txBox="1">
            <a:spLocks/>
          </p:cNvSpPr>
          <p:nvPr/>
        </p:nvSpPr>
        <p:spPr>
          <a:xfrm>
            <a:off x="587625" y="364300"/>
            <a:ext cx="8055123" cy="972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a:solidFill>
                  <a:srgbClr val="002147"/>
                </a:solidFill>
                <a:latin typeface="TisaSansPro" panose="020B0504020101010102" pitchFamily="34" charset="0"/>
                <a:ea typeface="+mj-ea"/>
                <a:cs typeface="Arial" panose="020B0604020202020204" pitchFamily="34" charset="0"/>
              </a:defRPr>
            </a:lvl1pPr>
          </a:lstStyle>
          <a:p>
            <a:r>
              <a:rPr lang="en-US" sz="3600" b="1" dirty="0" smtClean="0">
                <a:latin typeface="Calibri"/>
                <a:cs typeface="Calibri"/>
              </a:rPr>
              <a:t>Lessons in technology, the appeal of aggregation</a:t>
            </a:r>
            <a:endParaRPr lang="en-US" sz="3600" b="1" dirty="0">
              <a:latin typeface="Calibri"/>
              <a:cs typeface="Calibri"/>
            </a:endParaRPr>
          </a:p>
        </p:txBody>
      </p:sp>
    </p:spTree>
    <p:extLst>
      <p:ext uri="{BB962C8B-B14F-4D97-AF65-F5344CB8AC3E}">
        <p14:creationId xmlns:p14="http://schemas.microsoft.com/office/powerpoint/2010/main" val="351346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1393826"/>
            <a:ext cx="2600325" cy="1325563"/>
          </a:xfrm>
        </p:spPr>
        <p:txBody>
          <a:bodyPr>
            <a:normAutofit/>
          </a:bodyPr>
          <a:lstStyle/>
          <a:p>
            <a:r>
              <a:rPr lang="en-GB" sz="3600" b="1" dirty="0" smtClean="0">
                <a:latin typeface="+mn-lt"/>
              </a:rPr>
              <a:t>Takeaways</a:t>
            </a:r>
            <a:endParaRPr lang="en-GB" sz="3600" b="1" dirty="0">
              <a:latin typeface="+mn-lt"/>
            </a:endParaRPr>
          </a:p>
        </p:txBody>
      </p:sp>
      <p:sp>
        <p:nvSpPr>
          <p:cNvPr id="3" name="Content Placeholder 2"/>
          <p:cNvSpPr>
            <a:spLocks noGrp="1"/>
          </p:cNvSpPr>
          <p:nvPr>
            <p:ph idx="1"/>
          </p:nvPr>
        </p:nvSpPr>
        <p:spPr>
          <a:xfrm>
            <a:off x="3302861" y="1495425"/>
            <a:ext cx="5336315" cy="4351338"/>
          </a:xfrm>
        </p:spPr>
        <p:txBody>
          <a:bodyPr>
            <a:noAutofit/>
          </a:bodyPr>
          <a:lstStyle/>
          <a:p>
            <a:pPr>
              <a:buClr>
                <a:srgbClr val="FF0000"/>
              </a:buClr>
              <a:buFont typeface="Wingdings" charset="2"/>
              <a:buChar char="§"/>
            </a:pPr>
            <a:r>
              <a:rPr lang="en-GB" sz="1800" dirty="0" smtClean="0"/>
              <a:t>Move to more distributed consumption – driven by social and mobile. This is likely to continue </a:t>
            </a:r>
            <a:endParaRPr lang="en-GB" sz="1800" dirty="0"/>
          </a:p>
          <a:p>
            <a:pPr lvl="0">
              <a:buClr>
                <a:srgbClr val="FF0000"/>
              </a:buClr>
              <a:buFont typeface="Wingdings" charset="2"/>
              <a:buChar char="§"/>
            </a:pPr>
            <a:endParaRPr lang="en-GB" sz="1800" dirty="0" smtClean="0"/>
          </a:p>
          <a:p>
            <a:pPr lvl="0">
              <a:buClr>
                <a:srgbClr val="FF0000"/>
              </a:buClr>
              <a:buFont typeface="Wingdings" charset="2"/>
              <a:buChar char="§"/>
            </a:pPr>
            <a:r>
              <a:rPr lang="en-GB" sz="1800" dirty="0" smtClean="0"/>
              <a:t>Brand visibility and recognition is a problem in distributed environments but bigger brands do better</a:t>
            </a:r>
          </a:p>
          <a:p>
            <a:pPr lvl="0">
              <a:buClr>
                <a:srgbClr val="FF0000"/>
              </a:buClr>
              <a:buFont typeface="Wingdings" charset="2"/>
              <a:buChar char="§"/>
            </a:pPr>
            <a:endParaRPr lang="en-GB" sz="1800" dirty="0"/>
          </a:p>
          <a:p>
            <a:pPr lvl="0">
              <a:buClr>
                <a:srgbClr val="FF0000"/>
              </a:buClr>
              <a:buFont typeface="Wingdings" charset="2"/>
              <a:buChar char="§"/>
            </a:pPr>
            <a:r>
              <a:rPr lang="en-GB" sz="1800" dirty="0" smtClean="0"/>
              <a:t>Building up more repeat direct traffic can help with visibility</a:t>
            </a:r>
          </a:p>
          <a:p>
            <a:pPr>
              <a:buClr>
                <a:srgbClr val="FF0000"/>
              </a:buClr>
              <a:buFont typeface="Wingdings" charset="2"/>
              <a:buChar char="§"/>
            </a:pPr>
            <a:endParaRPr lang="en-GB" sz="1800" dirty="0"/>
          </a:p>
          <a:p>
            <a:pPr>
              <a:buClr>
                <a:srgbClr val="FF0000"/>
              </a:buClr>
              <a:buFont typeface="Wingdings" charset="2"/>
              <a:buChar char="§"/>
            </a:pPr>
            <a:r>
              <a:rPr lang="en-GB" sz="1800" dirty="0" smtClean="0"/>
              <a:t>Few people pay for news in the UK. There is room for growth but only with some groups and only for distinctive content</a:t>
            </a:r>
          </a:p>
          <a:p>
            <a:pPr>
              <a:buClr>
                <a:srgbClr val="FF0000"/>
              </a:buClr>
              <a:buFont typeface="Wingdings" charset="2"/>
              <a:buChar char="§"/>
            </a:pPr>
            <a:endParaRPr lang="en-GB" sz="1800" dirty="0" smtClean="0"/>
          </a:p>
          <a:p>
            <a:pPr lvl="0">
              <a:buClr>
                <a:srgbClr val="FF0000"/>
              </a:buClr>
              <a:buFont typeface="Wingdings" charset="2"/>
              <a:buChar char="§"/>
            </a:pPr>
            <a:endParaRPr lang="en-GB" sz="1800" dirty="0"/>
          </a:p>
        </p:txBody>
      </p:sp>
      <p:sp>
        <p:nvSpPr>
          <p:cNvPr id="11" name="Slide Number Placeholder 5"/>
          <p:cNvSpPr txBox="1">
            <a:spLocks/>
          </p:cNvSpPr>
          <p:nvPr/>
        </p:nvSpPr>
        <p:spPr>
          <a:xfrm>
            <a:off x="7924800" y="6356351"/>
            <a:ext cx="590550"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rgbClr val="201A3E"/>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382468-976F-4E06-8C24-C0E91756A634}" type="slidenum">
              <a:rPr lang="en-GB" sz="1000" smtClean="0"/>
              <a:pPr/>
              <a:t>16</a:t>
            </a:fld>
            <a:endParaRPr lang="en-GB" sz="1000"/>
          </a:p>
        </p:txBody>
      </p:sp>
    </p:spTree>
    <p:extLst>
      <p:ext uri="{BB962C8B-B14F-4D97-AF65-F5344CB8AC3E}">
        <p14:creationId xmlns:p14="http://schemas.microsoft.com/office/powerpoint/2010/main" val="110852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l="2638" r="6107" b="8745"/>
          <a:stretch/>
        </p:blipFill>
        <p:spPr>
          <a:xfrm>
            <a:off x="0" y="0"/>
            <a:ext cx="9144000" cy="6858000"/>
          </a:xfrm>
        </p:spPr>
      </p:pic>
      <p:sp>
        <p:nvSpPr>
          <p:cNvPr id="2" name="Rectangle 1"/>
          <p:cNvSpPr/>
          <p:nvPr/>
        </p:nvSpPr>
        <p:spPr>
          <a:xfrm>
            <a:off x="-3164417" y="-1411111"/>
            <a:ext cx="8063865" cy="6858000"/>
          </a:xfrm>
          <a:prstGeom prst="rect">
            <a:avLst/>
          </a:prstGeom>
          <a:gradFill>
            <a:gsLst>
              <a:gs pos="0">
                <a:srgbClr val="000000">
                  <a:alpha val="50000"/>
                </a:srgbClr>
              </a:gs>
              <a:gs pos="100000">
                <a:srgbClr val="00214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shot 2017-07-19 08.19.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20" y="812801"/>
            <a:ext cx="2615555" cy="4952999"/>
          </a:xfrm>
          <a:prstGeom prst="rect">
            <a:avLst/>
          </a:prstGeom>
          <a:ln>
            <a:solidFill>
              <a:srgbClr val="FFFFFF"/>
            </a:solidFill>
          </a:ln>
        </p:spPr>
      </p:pic>
      <p:sp>
        <p:nvSpPr>
          <p:cNvPr id="12" name="Subtitle 3"/>
          <p:cNvSpPr txBox="1">
            <a:spLocks/>
          </p:cNvSpPr>
          <p:nvPr/>
        </p:nvSpPr>
        <p:spPr>
          <a:xfrm>
            <a:off x="5448300" y="5826312"/>
            <a:ext cx="8280464" cy="1655762"/>
          </a:xfrm>
          <a:prstGeom prst="rect">
            <a:avLst/>
          </a:prstGeom>
        </p:spPr>
        <p:txBody>
          <a:bodyPr>
            <a:noAutofit/>
          </a:bodyPr>
          <a:lstStyle>
            <a:lvl1pPr marL="2286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smtClean="0">
                <a:solidFill>
                  <a:schemeClr val="bg1"/>
                </a:solidFill>
                <a:latin typeface="Calibri"/>
                <a:cs typeface="Calibri"/>
                <a:hlinkClick r:id="rId4"/>
              </a:rPr>
              <a:t>digitalnewsreport.or</a:t>
            </a:r>
            <a:r>
              <a:rPr lang="en-US" sz="2400" u="sng" dirty="0" smtClean="0">
                <a:solidFill>
                  <a:schemeClr val="bg1"/>
                </a:solidFill>
                <a:latin typeface="Calibri"/>
                <a:cs typeface="Calibri"/>
                <a:hlinkClick r:id="rId4"/>
              </a:rPr>
              <a:t>g</a:t>
            </a:r>
            <a:r>
              <a:rPr lang="en-US" sz="2400" u="sng" dirty="0" smtClean="0">
                <a:solidFill>
                  <a:schemeClr val="bg1"/>
                </a:solidFill>
                <a:latin typeface="Calibri"/>
                <a:cs typeface="Calibri"/>
              </a:rPr>
              <a:t>/publications</a:t>
            </a:r>
          </a:p>
        </p:txBody>
      </p:sp>
      <p:sp>
        <p:nvSpPr>
          <p:cNvPr id="4" name="TextBox 3"/>
          <p:cNvSpPr txBox="1"/>
          <p:nvPr/>
        </p:nvSpPr>
        <p:spPr>
          <a:xfrm>
            <a:off x="200025" y="177800"/>
            <a:ext cx="3638550" cy="584776"/>
          </a:xfrm>
          <a:prstGeom prst="rect">
            <a:avLst/>
          </a:prstGeom>
          <a:noFill/>
        </p:spPr>
        <p:txBody>
          <a:bodyPr wrap="square" rtlCol="0">
            <a:spAutoFit/>
          </a:bodyPr>
          <a:lstStyle/>
          <a:p>
            <a:r>
              <a:rPr lang="en-US" sz="3200" dirty="0" smtClean="0">
                <a:solidFill>
                  <a:schemeClr val="bg1"/>
                </a:solidFill>
              </a:rPr>
              <a:t>More information </a:t>
            </a:r>
            <a:endParaRPr lang="en-US" sz="3200" dirty="0">
              <a:solidFill>
                <a:schemeClr val="bg1"/>
              </a:solidFill>
            </a:endParaRPr>
          </a:p>
        </p:txBody>
      </p:sp>
      <p:pic>
        <p:nvPicPr>
          <p:cNvPr id="5" name="Picture 4" descr="Screenshot 2017-10-07 16.33.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298" y="850900"/>
            <a:ext cx="2609123" cy="4927600"/>
          </a:xfrm>
          <a:prstGeom prst="rect">
            <a:avLst/>
          </a:prstGeom>
          <a:ln>
            <a:solidFill>
              <a:schemeClr val="bg1"/>
            </a:solidFill>
          </a:ln>
        </p:spPr>
      </p:pic>
      <p:pic>
        <p:nvPicPr>
          <p:cNvPr id="6" name="Picture 5" descr="Screenshot 2017-10-17 14.11.20.png"/>
          <p:cNvPicPr>
            <a:picLocks noChangeAspect="1"/>
          </p:cNvPicPr>
          <p:nvPr/>
        </p:nvPicPr>
        <p:blipFill rotWithShape="1">
          <a:blip r:embed="rId6">
            <a:extLst>
              <a:ext uri="{28A0092B-C50C-407E-A947-70E740481C1C}">
                <a14:useLocalDpi xmlns:a14="http://schemas.microsoft.com/office/drawing/2010/main" val="0"/>
              </a:ext>
            </a:extLst>
          </a:blip>
          <a:srcRect r="2661"/>
          <a:stretch/>
        </p:blipFill>
        <p:spPr>
          <a:xfrm>
            <a:off x="3062487" y="812800"/>
            <a:ext cx="2766814" cy="4991100"/>
          </a:xfrm>
          <a:prstGeom prst="rect">
            <a:avLst/>
          </a:prstGeom>
          <a:ln>
            <a:solidFill>
              <a:schemeClr val="tx2"/>
            </a:solidFill>
          </a:ln>
        </p:spPr>
      </p:pic>
    </p:spTree>
    <p:extLst>
      <p:ext uri="{BB962C8B-B14F-4D97-AF65-F5344CB8AC3E}">
        <p14:creationId xmlns:p14="http://schemas.microsoft.com/office/powerpoint/2010/main" val="3917874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059" b="-133"/>
          <a:stretch/>
        </p:blipFill>
        <p:spPr>
          <a:xfrm>
            <a:off x="0" y="15750"/>
            <a:ext cx="9144000" cy="5560142"/>
          </a:xfrm>
          <a:prstGeom prst="rect">
            <a:avLst/>
          </a:prstGeom>
        </p:spPr>
      </p:pic>
      <p:sp>
        <p:nvSpPr>
          <p:cNvPr id="6" name="Title 1"/>
          <p:cNvSpPr txBox="1">
            <a:spLocks/>
          </p:cNvSpPr>
          <p:nvPr/>
        </p:nvSpPr>
        <p:spPr>
          <a:xfrm>
            <a:off x="179512" y="332656"/>
            <a:ext cx="864096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100" b="1" dirty="0" smtClean="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OVERVIEW OF THE DIGITAL NEWS ECOSYSTEM </a:t>
            </a:r>
            <a:r>
              <a:rPr lang="en-GB" sz="3100" dirty="0" smtClean="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
            </a:r>
            <a:br>
              <a:rPr lang="en-GB" sz="3100" dirty="0" smtClean="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br>
            <a:endParaRPr lang="en-GB" sz="3100" dirty="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12" t="4152" r="16946" b="11031"/>
          <a:stretch/>
        </p:blipFill>
        <p:spPr>
          <a:xfrm>
            <a:off x="215964" y="1844824"/>
            <a:ext cx="958725" cy="9696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301" y="2924942"/>
            <a:ext cx="954135" cy="96960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8099" t="20645" r="10688" b="24516"/>
          <a:stretch/>
        </p:blipFill>
        <p:spPr>
          <a:xfrm>
            <a:off x="245385" y="5085184"/>
            <a:ext cx="956193" cy="969601"/>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8898"/>
          <a:stretch/>
        </p:blipFill>
        <p:spPr>
          <a:xfrm>
            <a:off x="236342" y="4005064"/>
            <a:ext cx="936051" cy="969601"/>
          </a:xfrm>
          <a:prstGeom prst="rect">
            <a:avLst/>
          </a:prstGeom>
        </p:spPr>
      </p:pic>
      <p:sp>
        <p:nvSpPr>
          <p:cNvPr id="11" name="TextBox 10"/>
          <p:cNvSpPr txBox="1"/>
          <p:nvPr/>
        </p:nvSpPr>
        <p:spPr>
          <a:xfrm>
            <a:off x="1627064" y="2144958"/>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Polly Curtis – Editor-in-Chief, </a:t>
            </a:r>
            <a:r>
              <a:rPr lang="en-GB" dirty="0" err="1" smtClean="0">
                <a:solidFill>
                  <a:schemeClr val="bg1"/>
                </a:solidFill>
                <a:latin typeface="Arial" panose="020B0604020202020204" pitchFamily="34" charset="0"/>
                <a:cs typeface="Arial" panose="020B0604020202020204" pitchFamily="34" charset="0"/>
              </a:rPr>
              <a:t>HuffPost</a:t>
            </a:r>
            <a:r>
              <a:rPr lang="en-GB" dirty="0" smtClean="0">
                <a:solidFill>
                  <a:schemeClr val="bg1"/>
                </a:solidFill>
                <a:latin typeface="Arial" panose="020B0604020202020204" pitchFamily="34" charset="0"/>
                <a:cs typeface="Arial" panose="020B0604020202020204" pitchFamily="34" charset="0"/>
              </a:rPr>
              <a:t> </a:t>
            </a:r>
            <a:endParaRPr lang="en-GB"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25012" y="3225076"/>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Alison </a:t>
            </a:r>
            <a:r>
              <a:rPr lang="en-GB" dirty="0" err="1" smtClean="0">
                <a:solidFill>
                  <a:schemeClr val="bg1"/>
                </a:solidFill>
                <a:latin typeface="Arial" panose="020B0604020202020204" pitchFamily="34" charset="0"/>
                <a:cs typeface="Arial" panose="020B0604020202020204" pitchFamily="34" charset="0"/>
              </a:rPr>
              <a:t>Gow</a:t>
            </a:r>
            <a:r>
              <a:rPr lang="en-GB" dirty="0" smtClean="0">
                <a:solidFill>
                  <a:schemeClr val="bg1"/>
                </a:solidFill>
                <a:latin typeface="Arial" panose="020B0604020202020204" pitchFamily="34" charset="0"/>
                <a:cs typeface="Arial" panose="020B0604020202020204" pitchFamily="34" charset="0"/>
              </a:rPr>
              <a:t> – Editor-in-Chief, Digital, Trinity Mirror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625012" y="4152671"/>
            <a:ext cx="7518988" cy="646331"/>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Douglas McCabe – CEO and Director of publishing and Tech, Enders Analysis </a:t>
            </a:r>
            <a:endParaRPr lang="en-GB"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1625012" y="5385318"/>
            <a:ext cx="7056784" cy="369332"/>
          </a:xfrm>
          <a:prstGeom prst="rect">
            <a:avLst/>
          </a:prstGeom>
          <a:noFill/>
        </p:spPr>
        <p:txBody>
          <a:bodyPr wrap="square" rtlCol="0">
            <a:spAutoFit/>
          </a:bodyPr>
          <a:lstStyle/>
          <a:p>
            <a:r>
              <a:rPr lang="en-GB" dirty="0" err="1" smtClean="0">
                <a:solidFill>
                  <a:schemeClr val="bg1"/>
                </a:solidFill>
                <a:latin typeface="Arial" panose="020B0604020202020204" pitchFamily="34" charset="0"/>
                <a:cs typeface="Arial" panose="020B0604020202020204" pitchFamily="34" charset="0"/>
              </a:rPr>
              <a:t>Nic</a:t>
            </a:r>
            <a:r>
              <a:rPr lang="en-GB" dirty="0" smtClean="0">
                <a:solidFill>
                  <a:schemeClr val="bg1"/>
                </a:solidFill>
                <a:latin typeface="Arial" panose="020B0604020202020204" pitchFamily="34" charset="0"/>
                <a:cs typeface="Arial" panose="020B0604020202020204" pitchFamily="34" charset="0"/>
              </a:rPr>
              <a:t> Newman – Senior Research Associate, Oxford University </a:t>
            </a:r>
            <a:endParaRPr lang="en-GB"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79512" y="6300028"/>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1369703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500" dirty="0"/>
              <a:t>Digital Journalism Summit</a:t>
            </a:r>
          </a:p>
        </p:txBody>
      </p:sp>
      <p:sp>
        <p:nvSpPr>
          <p:cNvPr id="10" name="Text Placeholder 9"/>
          <p:cNvSpPr>
            <a:spLocks noGrp="1"/>
          </p:cNvSpPr>
          <p:nvPr>
            <p:ph type="body" sz="quarter" idx="12"/>
          </p:nvPr>
        </p:nvSpPr>
        <p:spPr/>
        <p:txBody>
          <a:bodyPr/>
          <a:lstStyle/>
          <a:p>
            <a:r>
              <a:rPr lang="en-US" dirty="0" smtClean="0"/>
              <a:t>Newspapers and digital outlook</a:t>
            </a:r>
            <a:endParaRPr lang="en-US" dirty="0"/>
          </a:p>
        </p:txBody>
      </p:sp>
      <p:sp>
        <p:nvSpPr>
          <p:cNvPr id="8" name="Text Placeholder 7"/>
          <p:cNvSpPr>
            <a:spLocks noGrp="1"/>
          </p:cNvSpPr>
          <p:nvPr>
            <p:ph type="body" sz="quarter" idx="10"/>
          </p:nvPr>
        </p:nvSpPr>
        <p:spPr>
          <a:xfrm>
            <a:off x="2" y="3689379"/>
            <a:ext cx="9143998" cy="1884885"/>
          </a:xfrm>
        </p:spPr>
        <p:txBody>
          <a:bodyPr/>
          <a:lstStyle/>
          <a:p>
            <a:r>
              <a:rPr lang="en-US" sz="1400" dirty="0"/>
              <a:t>Douglas McCabe   |   </a:t>
            </a:r>
            <a:r>
              <a:rPr lang="en-US" sz="1400" dirty="0">
                <a:hlinkClick r:id="rId2"/>
              </a:rPr>
              <a:t>douglas.mccabe@endersanalysis.com</a:t>
            </a:r>
            <a:r>
              <a:rPr lang="en-US" sz="1400" dirty="0"/>
              <a:t>   |   020 7851 0910</a:t>
            </a:r>
          </a:p>
        </p:txBody>
      </p:sp>
      <p:sp>
        <p:nvSpPr>
          <p:cNvPr id="9" name="Text Placeholder 8"/>
          <p:cNvSpPr>
            <a:spLocks noGrp="1"/>
          </p:cNvSpPr>
          <p:nvPr>
            <p:ph type="body" sz="quarter" idx="11"/>
          </p:nvPr>
        </p:nvSpPr>
        <p:spPr/>
        <p:txBody>
          <a:bodyPr/>
          <a:lstStyle/>
          <a:p>
            <a:r>
              <a:rPr lang="en-US" sz="1400" dirty="0"/>
              <a:t>20</a:t>
            </a:r>
            <a:r>
              <a:rPr lang="en-US" sz="1400" baseline="30000" dirty="0"/>
              <a:t>th</a:t>
            </a:r>
            <a:r>
              <a:rPr lang="en-US" sz="1400" dirty="0"/>
              <a:t> October 2017</a:t>
            </a:r>
          </a:p>
        </p:txBody>
      </p:sp>
    </p:spTree>
    <p:extLst>
      <p:ext uri="{BB962C8B-B14F-4D97-AF65-F5344CB8AC3E}">
        <p14:creationId xmlns:p14="http://schemas.microsoft.com/office/powerpoint/2010/main" val="3131893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9059" b="-133"/>
          <a:stretch/>
        </p:blipFill>
        <p:spPr>
          <a:xfrm>
            <a:off x="2631" y="3886"/>
            <a:ext cx="9144000" cy="5560142"/>
          </a:xfrm>
          <a:prstGeom prst="rect">
            <a:avLst/>
          </a:prstGeom>
        </p:spPr>
      </p:pic>
      <p:sp>
        <p:nvSpPr>
          <p:cNvPr id="2" name="Title 1"/>
          <p:cNvSpPr>
            <a:spLocks noGrp="1"/>
          </p:cNvSpPr>
          <p:nvPr>
            <p:ph type="title"/>
          </p:nvPr>
        </p:nvSpPr>
        <p:spPr>
          <a:xfrm>
            <a:off x="0" y="1997968"/>
            <a:ext cx="9144000" cy="1143000"/>
          </a:xfrm>
        </p:spPr>
        <p:txBody>
          <a:bodyPr>
            <a:normAutofit fontScale="90000"/>
          </a:bodyPr>
          <a:lstStyle/>
          <a:p>
            <a:r>
              <a:rPr lang="en-GB" sz="3100" b="1" dirty="0" smtClean="0">
                <a:solidFill>
                  <a:schemeClr val="bg1"/>
                </a:solidFill>
                <a:latin typeface="Arial" panose="020B0604020202020204" pitchFamily="34" charset="0"/>
                <a:ea typeface="Meiryo" panose="020B0604030504040204" pitchFamily="34" charset="-128"/>
                <a:cs typeface="Arial" panose="020B0604020202020204" pitchFamily="34" charset="0"/>
              </a:rPr>
              <a:t>WELCOME FROM DAVID DINSOMORE </a:t>
            </a:r>
            <a:br>
              <a:rPr lang="en-GB" sz="3100" b="1" dirty="0" smtClean="0">
                <a:solidFill>
                  <a:schemeClr val="bg1"/>
                </a:solidFill>
                <a:latin typeface="Arial" panose="020B0604020202020204" pitchFamily="34" charset="0"/>
                <a:ea typeface="Meiryo" panose="020B0604030504040204" pitchFamily="34" charset="-128"/>
                <a:cs typeface="Arial" panose="020B0604020202020204" pitchFamily="34" charset="0"/>
              </a:rPr>
            </a:br>
            <a:r>
              <a:rPr lang="en-GB" sz="3100" b="1" dirty="0" smtClean="0">
                <a:solidFill>
                  <a:schemeClr val="bg1"/>
                </a:solidFill>
                <a:latin typeface="Arial" panose="020B0604020202020204" pitchFamily="34" charset="0"/>
                <a:ea typeface="Meiryo" panose="020B0604030504040204" pitchFamily="34" charset="-128"/>
                <a:cs typeface="Arial" panose="020B0604020202020204" pitchFamily="34" charset="0"/>
              </a:rPr>
              <a:t>NEWS UK - CHIEF OPERATING OFFICER </a:t>
            </a:r>
            <a:r>
              <a:rPr lang="en-GB" sz="3100" dirty="0">
                <a:solidFill>
                  <a:schemeClr val="bg1">
                    <a:lumMod val="95000"/>
                  </a:schemeClr>
                </a:solidFill>
                <a:latin typeface="Arial" panose="020B0604020202020204" pitchFamily="34" charset="0"/>
                <a:ea typeface="Meiryo" panose="020B0604030504040204" pitchFamily="34" charset="-128"/>
                <a:cs typeface="Arial" panose="020B0604020202020204" pitchFamily="34" charset="0"/>
              </a:rPr>
              <a:t/>
            </a:r>
            <a:br>
              <a:rPr lang="en-GB" sz="3100" dirty="0">
                <a:solidFill>
                  <a:schemeClr val="bg1">
                    <a:lumMod val="95000"/>
                  </a:schemeClr>
                </a:solidFill>
                <a:latin typeface="Arial" panose="020B0604020202020204" pitchFamily="34" charset="0"/>
                <a:ea typeface="Meiryo" panose="020B0604030504040204" pitchFamily="34" charset="-128"/>
                <a:cs typeface="Arial" panose="020B0604020202020204" pitchFamily="34" charset="0"/>
              </a:rPr>
            </a:br>
            <a:endParaRPr lang="en-GB" sz="3100" dirty="0">
              <a:solidFill>
                <a:schemeClr val="bg1">
                  <a:lumMod val="95000"/>
                </a:schemeClr>
              </a:solidFill>
              <a:latin typeface="Arial" panose="020B0604020202020204" pitchFamily="34" charset="0"/>
              <a:ea typeface="Meiryo" panose="020B0604030504040204" pitchFamily="34" charset="-128"/>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149" t="5096" r="19293"/>
          <a:stretch/>
        </p:blipFill>
        <p:spPr>
          <a:xfrm>
            <a:off x="3537421" y="3428999"/>
            <a:ext cx="2042691" cy="2145197"/>
          </a:xfrm>
          <a:prstGeom prst="rect">
            <a:avLst/>
          </a:prstGeom>
        </p:spPr>
      </p:pic>
      <p:sp>
        <p:nvSpPr>
          <p:cNvPr id="8" name="TextBox 7"/>
          <p:cNvSpPr txBox="1"/>
          <p:nvPr/>
        </p:nvSpPr>
        <p:spPr>
          <a:xfrm>
            <a:off x="179512" y="6300028"/>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1060105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sz="1900" dirty="0"/>
              <a:t>National newspaper circulation trends</a:t>
            </a:r>
          </a:p>
        </p:txBody>
      </p:sp>
      <p:sp>
        <p:nvSpPr>
          <p:cNvPr id="6" name="TextBox 5"/>
          <p:cNvSpPr txBox="1"/>
          <p:nvPr/>
        </p:nvSpPr>
        <p:spPr>
          <a:xfrm>
            <a:off x="7851428" y="2764925"/>
            <a:ext cx="951516" cy="264439"/>
          </a:xfrm>
          <a:prstGeom prst="rect">
            <a:avLst/>
          </a:prstGeom>
          <a:solidFill>
            <a:schemeClr val="bg1">
              <a:lumMod val="95000"/>
            </a:schemeClr>
          </a:solidFill>
        </p:spPr>
        <p:txBody>
          <a:bodyPr wrap="square" lIns="80165" tIns="40083" rIns="80165" bIns="40083" rtlCol="0">
            <a:spAutoFit/>
          </a:bodyPr>
          <a:lstStyle/>
          <a:p>
            <a:pPr algn="ctr"/>
            <a:r>
              <a:rPr lang="en-US" sz="1200" b="1" dirty="0"/>
              <a:t>2014-2016</a:t>
            </a:r>
          </a:p>
        </p:txBody>
      </p:sp>
      <p:sp>
        <p:nvSpPr>
          <p:cNvPr id="10" name="TextBox 9"/>
          <p:cNvSpPr txBox="1"/>
          <p:nvPr/>
        </p:nvSpPr>
        <p:spPr>
          <a:xfrm>
            <a:off x="7881218" y="3294713"/>
            <a:ext cx="951516" cy="264439"/>
          </a:xfrm>
          <a:prstGeom prst="rect">
            <a:avLst/>
          </a:prstGeom>
          <a:solidFill>
            <a:schemeClr val="accent3"/>
          </a:solidFill>
          <a:ln>
            <a:solidFill>
              <a:schemeClr val="bg1"/>
            </a:solidFill>
          </a:ln>
        </p:spPr>
        <p:txBody>
          <a:bodyPr wrap="square" lIns="80165" tIns="40083" rIns="80165" bIns="40083" rtlCol="0">
            <a:spAutoFit/>
          </a:bodyPr>
          <a:lstStyle/>
          <a:p>
            <a:pPr algn="ctr"/>
            <a:r>
              <a:rPr lang="en-US" sz="1200" b="1" dirty="0">
                <a:solidFill>
                  <a:schemeClr val="bg1"/>
                </a:solidFill>
              </a:rPr>
              <a:t>-9%</a:t>
            </a:r>
          </a:p>
        </p:txBody>
      </p:sp>
      <p:sp>
        <p:nvSpPr>
          <p:cNvPr id="11" name="TextBox 10"/>
          <p:cNvSpPr txBox="1"/>
          <p:nvPr/>
        </p:nvSpPr>
        <p:spPr>
          <a:xfrm>
            <a:off x="7911006" y="3932369"/>
            <a:ext cx="951516" cy="264439"/>
          </a:xfrm>
          <a:prstGeom prst="rect">
            <a:avLst/>
          </a:prstGeom>
          <a:solidFill>
            <a:schemeClr val="accent2"/>
          </a:solidFill>
        </p:spPr>
        <p:txBody>
          <a:bodyPr wrap="square" lIns="80165" tIns="40083" rIns="80165" bIns="40083" rtlCol="0">
            <a:spAutoFit/>
          </a:bodyPr>
          <a:lstStyle/>
          <a:p>
            <a:pPr algn="ctr"/>
            <a:r>
              <a:rPr lang="en-US" sz="1200" b="1" dirty="0">
                <a:solidFill>
                  <a:schemeClr val="bg1"/>
                </a:solidFill>
              </a:rPr>
              <a:t>-15%</a:t>
            </a:r>
          </a:p>
        </p:txBody>
      </p:sp>
      <p:sp>
        <p:nvSpPr>
          <p:cNvPr id="12" name="TextBox 11"/>
          <p:cNvSpPr txBox="1"/>
          <p:nvPr/>
        </p:nvSpPr>
        <p:spPr>
          <a:xfrm>
            <a:off x="7896113" y="4720605"/>
            <a:ext cx="951516" cy="264439"/>
          </a:xfrm>
          <a:prstGeom prst="rect">
            <a:avLst/>
          </a:prstGeom>
          <a:solidFill>
            <a:schemeClr val="accent1"/>
          </a:solidFill>
        </p:spPr>
        <p:txBody>
          <a:bodyPr wrap="square" lIns="80165" tIns="40083" rIns="80165" bIns="40083" rtlCol="0">
            <a:spAutoFit/>
          </a:bodyPr>
          <a:lstStyle/>
          <a:p>
            <a:pPr algn="ctr"/>
            <a:r>
              <a:rPr lang="en-US" sz="1200" b="1" dirty="0"/>
              <a:t>-10%</a:t>
            </a:r>
          </a:p>
        </p:txBody>
      </p:sp>
      <p:graphicFrame>
        <p:nvGraphicFramePr>
          <p:cNvPr id="15" name="Content Placeholder 14"/>
          <p:cNvGraphicFramePr>
            <a:graphicFrameLocks noGrp="1"/>
          </p:cNvGraphicFramePr>
          <p:nvPr>
            <p:ph sz="quarter" idx="14"/>
            <p:extLst>
              <p:ext uri="{D42A27DB-BD31-4B8C-83A1-F6EECF244321}">
                <p14:modId xmlns:p14="http://schemas.microsoft.com/office/powerpoint/2010/main" val="4050065282"/>
              </p:ext>
            </p:extLst>
          </p:nvPr>
        </p:nvGraphicFramePr>
        <p:xfrm>
          <a:off x="399278" y="941465"/>
          <a:ext cx="7511730" cy="532056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7"/>
          </p:nvPr>
        </p:nvSpPr>
        <p:spPr/>
        <p:txBody>
          <a:bodyPr/>
          <a:lstStyle/>
          <a:p>
            <a:pPr>
              <a:defRPr/>
            </a:pPr>
            <a:fld id="{5F20C024-D4F7-A84A-B504-8A0C5C81DC38}" type="slidenum">
              <a:rPr lang="en-US" smtClean="0"/>
              <a:pPr>
                <a:defRPr/>
              </a:pPr>
              <a:t>20</a:t>
            </a:fld>
            <a:endParaRPr lang="en-US" dirty="0"/>
          </a:p>
        </p:txBody>
      </p:sp>
      <p:sp>
        <p:nvSpPr>
          <p:cNvPr id="5" name="Footer Placeholder 4"/>
          <p:cNvSpPr>
            <a:spLocks noGrp="1"/>
          </p:cNvSpPr>
          <p:nvPr>
            <p:ph type="ftr" sz="quarter" idx="16"/>
          </p:nvPr>
        </p:nvSpPr>
        <p:spPr/>
        <p:txBody>
          <a:bodyPr/>
          <a:lstStyle/>
          <a:p>
            <a:pPr>
              <a:defRPr/>
            </a:pPr>
            <a:r>
              <a:rPr lang="en-GB" smtClean="0"/>
              <a:t>Digital Journalism Summit   |   Enders Analysis   |   20 October 2017</a:t>
            </a:r>
            <a:endParaRPr lang="en-US" dirty="0"/>
          </a:p>
        </p:txBody>
      </p:sp>
    </p:spTree>
    <p:extLst>
      <p:ext uri="{BB962C8B-B14F-4D97-AF65-F5344CB8AC3E}">
        <p14:creationId xmlns:p14="http://schemas.microsoft.com/office/powerpoint/2010/main" val="637344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1900" dirty="0"/>
              <a:t>Decline of daily print news: smartphones the killer blow</a:t>
            </a:r>
            <a:endParaRPr lang="en-GB" sz="1900" dirty="0">
              <a:solidFill>
                <a:srgbClr val="FF0000"/>
              </a:solidFill>
            </a:endParaRPr>
          </a:p>
        </p:txBody>
      </p:sp>
      <p:graphicFrame>
        <p:nvGraphicFramePr>
          <p:cNvPr id="11" name="Content Placeholder 10"/>
          <p:cNvGraphicFramePr>
            <a:graphicFrameLocks noGrp="1"/>
          </p:cNvGraphicFramePr>
          <p:nvPr>
            <p:ph sz="quarter" idx="14"/>
            <p:extLst/>
          </p:nvPr>
        </p:nvGraphicFramePr>
        <p:xfrm>
          <a:off x="399278" y="941464"/>
          <a:ext cx="4116362" cy="5320564"/>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6"/>
          </p:nvPr>
        </p:nvSpPr>
        <p:spPr/>
        <p:txBody>
          <a:bodyPr/>
          <a:lstStyle/>
          <a:p>
            <a:pPr>
              <a:defRPr/>
            </a:pPr>
            <a:r>
              <a:rPr lang="en-GB" smtClean="0"/>
              <a:t>Digital Journalism Summit   |   Enders Analysis   |   20 October 2017</a:t>
            </a:r>
            <a:endParaRPr lang="en-US"/>
          </a:p>
        </p:txBody>
      </p:sp>
      <p:sp>
        <p:nvSpPr>
          <p:cNvPr id="5" name="Slide Number Placeholder 4"/>
          <p:cNvSpPr>
            <a:spLocks noGrp="1"/>
          </p:cNvSpPr>
          <p:nvPr>
            <p:ph type="sldNum" sz="quarter" idx="17"/>
          </p:nvPr>
        </p:nvSpPr>
        <p:spPr/>
        <p:txBody>
          <a:bodyPr/>
          <a:lstStyle/>
          <a:p>
            <a:pPr>
              <a:defRPr/>
            </a:pPr>
            <a:fld id="{15520303-6CE1-A54D-B95B-00FC679560FF}" type="slidenum">
              <a:rPr lang="en-US" smtClean="0"/>
              <a:pPr>
                <a:defRPr/>
              </a:pPr>
              <a:t>21</a:t>
            </a:fld>
            <a:endParaRPr lang="en-US" dirty="0"/>
          </a:p>
        </p:txBody>
      </p:sp>
      <p:graphicFrame>
        <p:nvGraphicFramePr>
          <p:cNvPr id="9" name="Content Placeholder 8"/>
          <p:cNvGraphicFramePr>
            <a:graphicFrameLocks noGrp="1"/>
          </p:cNvGraphicFramePr>
          <p:nvPr>
            <p:ph sz="quarter" idx="15"/>
            <p:extLst/>
          </p:nvPr>
        </p:nvGraphicFramePr>
        <p:xfrm>
          <a:off x="4515640" y="941464"/>
          <a:ext cx="4227724" cy="5320564"/>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p:cNvSpPr/>
          <p:nvPr/>
        </p:nvSpPr>
        <p:spPr>
          <a:xfrm>
            <a:off x="7698564" y="2548206"/>
            <a:ext cx="1044799" cy="191115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US"/>
          </a:p>
        </p:txBody>
      </p:sp>
    </p:spTree>
    <p:extLst>
      <p:ext uri="{BB962C8B-B14F-4D97-AF65-F5344CB8AC3E}">
        <p14:creationId xmlns:p14="http://schemas.microsoft.com/office/powerpoint/2010/main" val="3229295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900" dirty="0"/>
              <a:t>Digital scale </a:t>
            </a:r>
            <a:r>
              <a:rPr lang="mr-IN" sz="1900" dirty="0"/>
              <a:t>–</a:t>
            </a:r>
            <a:r>
              <a:rPr lang="en-US" sz="1900" dirty="0"/>
              <a:t> reach, time spent</a:t>
            </a:r>
          </a:p>
        </p:txBody>
      </p:sp>
      <p:sp>
        <p:nvSpPr>
          <p:cNvPr id="5" name="Footer Placeholder 4"/>
          <p:cNvSpPr>
            <a:spLocks noGrp="1"/>
          </p:cNvSpPr>
          <p:nvPr>
            <p:ph type="ftr" sz="quarter" idx="10"/>
          </p:nvPr>
        </p:nvSpPr>
        <p:spPr/>
        <p:txBody>
          <a:bodyPr/>
          <a:lstStyle/>
          <a:p>
            <a:pPr>
              <a:defRPr/>
            </a:pPr>
            <a:r>
              <a:rPr lang="en-GB" smtClean="0"/>
              <a:t>Digital Journalism Summit   |   Enders Analysis   |   20 October 2017</a:t>
            </a:r>
            <a:endParaRPr lang="en-US"/>
          </a:p>
        </p:txBody>
      </p:sp>
      <p:sp>
        <p:nvSpPr>
          <p:cNvPr id="6" name="Slide Number Placeholder 5"/>
          <p:cNvSpPr>
            <a:spLocks noGrp="1"/>
          </p:cNvSpPr>
          <p:nvPr>
            <p:ph type="sldNum" sz="quarter" idx="11"/>
          </p:nvPr>
        </p:nvSpPr>
        <p:spPr/>
        <p:txBody>
          <a:bodyPr/>
          <a:lstStyle/>
          <a:p>
            <a:pPr>
              <a:defRPr/>
            </a:pPr>
            <a:fld id="{5F20C024-D4F7-A84A-B504-8A0C5C81DC38}" type="slidenum">
              <a:rPr lang="en-US" smtClean="0"/>
              <a:pPr>
                <a:defRPr/>
              </a:pPr>
              <a:t>22</a:t>
            </a:fld>
            <a:endParaRPr lang="en-US" dirty="0"/>
          </a:p>
        </p:txBody>
      </p:sp>
      <p:graphicFrame>
        <p:nvGraphicFramePr>
          <p:cNvPr id="9" name="Content Placeholder 8"/>
          <p:cNvGraphicFramePr>
            <a:graphicFrameLocks noGrp="1"/>
          </p:cNvGraphicFramePr>
          <p:nvPr>
            <p:ph sz="quarter" idx="14"/>
            <p:extLst>
              <p:ext uri="{D42A27DB-BD31-4B8C-83A1-F6EECF244321}">
                <p14:modId xmlns:p14="http://schemas.microsoft.com/office/powerpoint/2010/main" val="176824784"/>
              </p:ext>
            </p:extLst>
          </p:nvPr>
        </p:nvGraphicFramePr>
        <p:xfrm>
          <a:off x="399278" y="941464"/>
          <a:ext cx="8344086" cy="5320564"/>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Connector 10"/>
          <p:cNvCxnSpPr/>
          <p:nvPr/>
        </p:nvCxnSpPr>
        <p:spPr>
          <a:xfrm>
            <a:off x="963513" y="2426866"/>
            <a:ext cx="7460071" cy="404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963513" y="3818942"/>
            <a:ext cx="7460071" cy="404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819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900" dirty="0"/>
              <a:t>Time spent with tablet [and print] services</a:t>
            </a:r>
          </a:p>
        </p:txBody>
      </p:sp>
      <p:sp>
        <p:nvSpPr>
          <p:cNvPr id="3" name="Footer Placeholder 2"/>
          <p:cNvSpPr>
            <a:spLocks noGrp="1"/>
          </p:cNvSpPr>
          <p:nvPr>
            <p:ph type="ftr" sz="quarter" idx="10"/>
          </p:nvPr>
        </p:nvSpPr>
        <p:spPr/>
        <p:txBody>
          <a:bodyPr/>
          <a:lstStyle/>
          <a:p>
            <a:pPr>
              <a:defRPr/>
            </a:pPr>
            <a:r>
              <a:rPr lang="en-GB" smtClean="0"/>
              <a:t>Digital Journalism Summit   |   Enders Analysis   |   20 October 2017</a:t>
            </a:r>
            <a:endParaRPr lang="en-US" dirty="0"/>
          </a:p>
        </p:txBody>
      </p:sp>
      <p:sp>
        <p:nvSpPr>
          <p:cNvPr id="4" name="Slide Number Placeholder 3"/>
          <p:cNvSpPr>
            <a:spLocks noGrp="1"/>
          </p:cNvSpPr>
          <p:nvPr>
            <p:ph type="sldNum" sz="quarter" idx="11"/>
          </p:nvPr>
        </p:nvSpPr>
        <p:spPr/>
        <p:txBody>
          <a:bodyPr/>
          <a:lstStyle/>
          <a:p>
            <a:pPr>
              <a:defRPr/>
            </a:pPr>
            <a:fld id="{0A853826-47B2-7040-859B-D230C2342C37}" type="slidenum">
              <a:rPr lang="en-US" smtClean="0"/>
              <a:pPr>
                <a:defRPr/>
              </a:pPr>
              <a:t>23</a:t>
            </a:fld>
            <a:endParaRPr lang="en-US" dirty="0"/>
          </a:p>
        </p:txBody>
      </p:sp>
      <p:graphicFrame>
        <p:nvGraphicFramePr>
          <p:cNvPr id="6" name="Content Placeholder 11"/>
          <p:cNvGraphicFramePr>
            <a:graphicFrameLocks noGrp="1"/>
          </p:cNvGraphicFramePr>
          <p:nvPr>
            <p:ph sz="quarter" idx="14"/>
            <p:extLst>
              <p:ext uri="{D42A27DB-BD31-4B8C-83A1-F6EECF244321}">
                <p14:modId xmlns:p14="http://schemas.microsoft.com/office/powerpoint/2010/main" val="3010311939"/>
              </p:ext>
            </p:extLst>
          </p:nvPr>
        </p:nvGraphicFramePr>
        <p:xfrm>
          <a:off x="399278" y="941464"/>
          <a:ext cx="8344086" cy="53205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1851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71" y="435605"/>
            <a:ext cx="8411993" cy="383196"/>
          </a:xfrm>
        </p:spPr>
        <p:txBody>
          <a:bodyPr>
            <a:noAutofit/>
          </a:bodyPr>
          <a:lstStyle/>
          <a:p>
            <a:r>
              <a:rPr lang="en-GB" sz="1900" dirty="0">
                <a:latin typeface="Corbel" charset="0"/>
                <a:ea typeface="Corbel" charset="0"/>
                <a:cs typeface="Corbel" charset="0"/>
              </a:rPr>
              <a:t>Two thirds of </a:t>
            </a:r>
            <a:r>
              <a:rPr lang="en-GB" sz="1900" dirty="0" err="1">
                <a:latin typeface="Corbel" charset="0"/>
                <a:ea typeface="Corbel" charset="0"/>
                <a:cs typeface="Corbel" charset="0"/>
              </a:rPr>
              <a:t>newsbrand</a:t>
            </a:r>
            <a:r>
              <a:rPr lang="en-GB" sz="1900" dirty="0">
                <a:latin typeface="Corbel" charset="0"/>
                <a:ea typeface="Corbel" charset="0"/>
                <a:cs typeface="Corbel" charset="0"/>
              </a:rPr>
              <a:t> digital audiences come from Google and Facebook</a:t>
            </a:r>
          </a:p>
        </p:txBody>
      </p:sp>
      <p:graphicFrame>
        <p:nvGraphicFramePr>
          <p:cNvPr id="20" name="Content Placeholder 19"/>
          <p:cNvGraphicFramePr>
            <a:graphicFrameLocks noGrp="1"/>
          </p:cNvGraphicFramePr>
          <p:nvPr>
            <p:ph sz="quarter" idx="18"/>
            <p:extLst/>
          </p:nvPr>
        </p:nvGraphicFramePr>
        <p:xfrm>
          <a:off x="628111" y="1638730"/>
          <a:ext cx="3457506" cy="36888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ontent Placeholder 15"/>
          <p:cNvGraphicFramePr>
            <a:graphicFrameLocks noGrp="1"/>
          </p:cNvGraphicFramePr>
          <p:nvPr>
            <p:ph sz="quarter" idx="14"/>
            <p:extLst/>
          </p:nvPr>
        </p:nvGraphicFramePr>
        <p:xfrm>
          <a:off x="4799053" y="1638730"/>
          <a:ext cx="3317795" cy="368880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1"/>
          </p:nvPr>
        </p:nvSpPr>
        <p:spPr/>
        <p:txBody>
          <a:bodyPr/>
          <a:lstStyle/>
          <a:p>
            <a:pPr>
              <a:defRPr/>
            </a:pPr>
            <a:fld id="{26131726-A5D0-8E46-90E1-66B7AA2CFB1D}" type="slidenum">
              <a:rPr lang="en-US" smtClean="0"/>
              <a:pPr>
                <a:defRPr/>
              </a:pPr>
              <a:t>24</a:t>
            </a:fld>
            <a:endParaRPr lang="en-US" dirty="0"/>
          </a:p>
        </p:txBody>
      </p:sp>
      <p:sp>
        <p:nvSpPr>
          <p:cNvPr id="5" name="Footer Placeholder 4"/>
          <p:cNvSpPr>
            <a:spLocks noGrp="1"/>
          </p:cNvSpPr>
          <p:nvPr>
            <p:ph type="ftr" sz="quarter" idx="10"/>
          </p:nvPr>
        </p:nvSpPr>
        <p:spPr/>
        <p:txBody>
          <a:bodyPr/>
          <a:lstStyle/>
          <a:p>
            <a:pPr>
              <a:defRPr/>
            </a:pPr>
            <a:r>
              <a:rPr lang="en-GB" smtClean="0"/>
              <a:t>Digital Journalism Summit   |   Enders Analysis   |   20 October 2017</a:t>
            </a:r>
            <a:endParaRPr lang="en-US" dirty="0"/>
          </a:p>
        </p:txBody>
      </p:sp>
    </p:spTree>
    <p:extLst>
      <p:ext uri="{BB962C8B-B14F-4D97-AF65-F5344CB8AC3E}">
        <p14:creationId xmlns:p14="http://schemas.microsoft.com/office/powerpoint/2010/main" val="690169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z="1900" dirty="0"/>
              <a:t>More than 50% of all advertising spend is digital</a:t>
            </a:r>
            <a:endParaRPr lang="en-US" sz="1900" dirty="0"/>
          </a:p>
        </p:txBody>
      </p:sp>
      <p:sp>
        <p:nvSpPr>
          <p:cNvPr id="3" name="Footer Placeholder 2"/>
          <p:cNvSpPr>
            <a:spLocks noGrp="1"/>
          </p:cNvSpPr>
          <p:nvPr>
            <p:ph type="ftr" sz="quarter" idx="10"/>
          </p:nvPr>
        </p:nvSpPr>
        <p:spPr/>
        <p:txBody>
          <a:bodyPr/>
          <a:lstStyle/>
          <a:p>
            <a:pPr>
              <a:defRPr/>
            </a:pPr>
            <a:r>
              <a:rPr lang="en-GB" smtClean="0"/>
              <a:t>Digital Journalism Summit   |   Enders Analysis   |   20 October 2017</a:t>
            </a:r>
            <a:endParaRPr lang="en-US" dirty="0"/>
          </a:p>
        </p:txBody>
      </p:sp>
      <p:sp>
        <p:nvSpPr>
          <p:cNvPr id="4" name="Slide Number Placeholder 3"/>
          <p:cNvSpPr>
            <a:spLocks noGrp="1"/>
          </p:cNvSpPr>
          <p:nvPr>
            <p:ph type="sldNum" sz="quarter" idx="11"/>
          </p:nvPr>
        </p:nvSpPr>
        <p:spPr/>
        <p:txBody>
          <a:bodyPr/>
          <a:lstStyle/>
          <a:p>
            <a:pPr>
              <a:defRPr/>
            </a:pPr>
            <a:fld id="{26131726-A5D0-8E46-90E1-66B7AA2CFB1D}" type="slidenum">
              <a:rPr lang="en-US" smtClean="0"/>
              <a:pPr>
                <a:defRPr/>
              </a:pPr>
              <a:t>25</a:t>
            </a:fld>
            <a:endParaRPr lang="en-US" dirty="0"/>
          </a:p>
        </p:txBody>
      </p:sp>
      <p:graphicFrame>
        <p:nvGraphicFramePr>
          <p:cNvPr id="8" name="Content Placeholder 7"/>
          <p:cNvGraphicFramePr>
            <a:graphicFrameLocks noGrp="1"/>
          </p:cNvGraphicFramePr>
          <p:nvPr>
            <p:ph sz="quarter" idx="14"/>
            <p:extLst>
              <p:ext uri="{D42A27DB-BD31-4B8C-83A1-F6EECF244321}">
                <p14:modId xmlns:p14="http://schemas.microsoft.com/office/powerpoint/2010/main" val="989581465"/>
              </p:ext>
            </p:extLst>
          </p:nvPr>
        </p:nvGraphicFramePr>
        <p:xfrm>
          <a:off x="399278" y="979983"/>
          <a:ext cx="8344086" cy="53205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7519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z="1900" dirty="0"/>
              <a:t>Press to online advertising substitution</a:t>
            </a:r>
            <a:endParaRPr lang="en-US" sz="1900" dirty="0"/>
          </a:p>
        </p:txBody>
      </p:sp>
      <p:graphicFrame>
        <p:nvGraphicFramePr>
          <p:cNvPr id="8" name="Content Placeholder 7"/>
          <p:cNvGraphicFramePr>
            <a:graphicFrameLocks noGrp="1"/>
          </p:cNvGraphicFramePr>
          <p:nvPr>
            <p:ph sz="quarter" idx="14"/>
            <p:extLst>
              <p:ext uri="{D42A27DB-BD31-4B8C-83A1-F6EECF244321}">
                <p14:modId xmlns:p14="http://schemas.microsoft.com/office/powerpoint/2010/main" val="153039531"/>
              </p:ext>
            </p:extLst>
          </p:nvPr>
        </p:nvGraphicFramePr>
        <p:xfrm>
          <a:off x="399278" y="941465"/>
          <a:ext cx="8344086" cy="532056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928394" y="3154925"/>
            <a:ext cx="7624867" cy="255081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US" dirty="0"/>
          </a:p>
        </p:txBody>
      </p:sp>
      <p:sp>
        <p:nvSpPr>
          <p:cNvPr id="2" name="Slide Number Placeholder 1"/>
          <p:cNvSpPr>
            <a:spLocks noGrp="1"/>
          </p:cNvSpPr>
          <p:nvPr>
            <p:ph type="sldNum" sz="quarter" idx="11"/>
          </p:nvPr>
        </p:nvSpPr>
        <p:spPr/>
        <p:txBody>
          <a:bodyPr/>
          <a:lstStyle/>
          <a:p>
            <a:pPr>
              <a:defRPr/>
            </a:pPr>
            <a:fld id="{0A853826-47B2-7040-859B-D230C2342C37}" type="slidenum">
              <a:rPr lang="en-US" smtClean="0"/>
              <a:pPr>
                <a:defRPr/>
              </a:pPr>
              <a:t>26</a:t>
            </a:fld>
            <a:endParaRPr lang="en-US" dirty="0"/>
          </a:p>
        </p:txBody>
      </p:sp>
      <p:sp>
        <p:nvSpPr>
          <p:cNvPr id="4" name="Footer Placeholder 3"/>
          <p:cNvSpPr>
            <a:spLocks noGrp="1"/>
          </p:cNvSpPr>
          <p:nvPr>
            <p:ph type="ftr" sz="quarter" idx="10"/>
          </p:nvPr>
        </p:nvSpPr>
        <p:spPr/>
        <p:txBody>
          <a:bodyPr/>
          <a:lstStyle/>
          <a:p>
            <a:pPr>
              <a:defRPr/>
            </a:pPr>
            <a:r>
              <a:rPr lang="en-GB" smtClean="0"/>
              <a:t>Digital Journalism Summit   |   Enders Analysis   |   20 October 2017</a:t>
            </a:r>
            <a:endParaRPr lang="en-US" dirty="0"/>
          </a:p>
        </p:txBody>
      </p:sp>
    </p:spTree>
    <p:extLst>
      <p:ext uri="{BB962C8B-B14F-4D97-AF65-F5344CB8AC3E}">
        <p14:creationId xmlns:p14="http://schemas.microsoft.com/office/powerpoint/2010/main" val="2440984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z="1900" dirty="0"/>
              <a:t>Newspapers are minnows in digital advertising: 5% share and </a:t>
            </a:r>
            <a:r>
              <a:rPr lang="is-IS" sz="1900" i="1" u="sng" dirty="0"/>
              <a:t>falling</a:t>
            </a:r>
            <a:endParaRPr lang="en-US" sz="1900" i="1" u="sng" dirty="0"/>
          </a:p>
        </p:txBody>
      </p:sp>
      <p:graphicFrame>
        <p:nvGraphicFramePr>
          <p:cNvPr id="12" name="Content Placeholder 9"/>
          <p:cNvGraphicFramePr>
            <a:graphicFrameLocks noGrp="1"/>
          </p:cNvGraphicFramePr>
          <p:nvPr>
            <p:ph sz="quarter" idx="15"/>
            <p:extLst>
              <p:ext uri="{D42A27DB-BD31-4B8C-83A1-F6EECF244321}">
                <p14:modId xmlns:p14="http://schemas.microsoft.com/office/powerpoint/2010/main" val="2587052284"/>
              </p:ext>
            </p:extLst>
          </p:nvPr>
        </p:nvGraphicFramePr>
        <p:xfrm>
          <a:off x="399279" y="941464"/>
          <a:ext cx="8344086" cy="5320564"/>
        </p:xfrm>
        <a:graphic>
          <a:graphicData uri="http://schemas.openxmlformats.org/drawingml/2006/chart">
            <c:chart xmlns:c="http://schemas.openxmlformats.org/drawingml/2006/chart" xmlns:r="http://schemas.openxmlformats.org/officeDocument/2006/relationships" r:id="rId2"/>
          </a:graphicData>
        </a:graphic>
      </p:graphicFrame>
      <p:sp>
        <p:nvSpPr>
          <p:cNvPr id="11" name="Footer Placeholder 1"/>
          <p:cNvSpPr>
            <a:spLocks noGrp="1"/>
          </p:cNvSpPr>
          <p:nvPr>
            <p:ph type="ftr" sz="quarter" idx="16"/>
          </p:nvPr>
        </p:nvSpPr>
        <p:spPr>
          <a:prstGeom prst="rect">
            <a:avLst/>
          </a:prstGeom>
        </p:spPr>
        <p:txBody>
          <a:bodyPr/>
          <a:lstStyle/>
          <a:p>
            <a:pPr>
              <a:defRPr/>
            </a:pPr>
            <a:r>
              <a:rPr lang="en-GB" smtClean="0"/>
              <a:t>Digital Journalism Summit   |   Enders Analysis   |   20 October 2017</a:t>
            </a:r>
            <a:endParaRPr lang="en-US" dirty="0"/>
          </a:p>
        </p:txBody>
      </p:sp>
      <p:sp>
        <p:nvSpPr>
          <p:cNvPr id="5" name="Slide Number Placeholder 4"/>
          <p:cNvSpPr>
            <a:spLocks noGrp="1"/>
          </p:cNvSpPr>
          <p:nvPr>
            <p:ph type="sldNum" sz="quarter" idx="17"/>
          </p:nvPr>
        </p:nvSpPr>
        <p:spPr/>
        <p:txBody>
          <a:bodyPr/>
          <a:lstStyle/>
          <a:p>
            <a:pPr>
              <a:defRPr/>
            </a:pPr>
            <a:fld id="{15520303-6CE1-A54D-B95B-00FC679560FF}" type="slidenum">
              <a:rPr lang="en-US" smtClean="0"/>
              <a:pPr>
                <a:defRPr/>
              </a:pPr>
              <a:t>27</a:t>
            </a:fld>
            <a:endParaRPr lang="en-US" dirty="0"/>
          </a:p>
        </p:txBody>
      </p:sp>
      <p:sp>
        <p:nvSpPr>
          <p:cNvPr id="3" name="Oval 2"/>
          <p:cNvSpPr/>
          <p:nvPr/>
        </p:nvSpPr>
        <p:spPr>
          <a:xfrm>
            <a:off x="3169630" y="4904290"/>
            <a:ext cx="5387511" cy="82917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en-US" sz="1300"/>
          </a:p>
        </p:txBody>
      </p:sp>
    </p:spTree>
    <p:extLst>
      <p:ext uri="{BB962C8B-B14F-4D97-AF65-F5344CB8AC3E}">
        <p14:creationId xmlns:p14="http://schemas.microsoft.com/office/powerpoint/2010/main" val="197245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44" y="360366"/>
            <a:ext cx="8469565" cy="581098"/>
          </a:xfrm>
        </p:spPr>
        <p:txBody>
          <a:bodyPr/>
          <a:lstStyle/>
          <a:p>
            <a:r>
              <a:rPr lang="en-GB" sz="1900" dirty="0"/>
              <a:t>It’s </a:t>
            </a:r>
            <a:r>
              <a:rPr lang="en-GB" sz="1900" dirty="0">
                <a:solidFill>
                  <a:srgbClr val="FF0000"/>
                </a:solidFill>
              </a:rPr>
              <a:t>direct response </a:t>
            </a:r>
            <a:r>
              <a:rPr lang="mr-IN" sz="1900" dirty="0"/>
              <a:t>–</a:t>
            </a:r>
            <a:r>
              <a:rPr lang="en-GB" sz="1900" dirty="0"/>
              <a:t> or activation </a:t>
            </a:r>
            <a:r>
              <a:rPr lang="mr-IN" sz="1900" dirty="0"/>
              <a:t>–</a:t>
            </a:r>
            <a:r>
              <a:rPr lang="en-GB" sz="1900" dirty="0"/>
              <a:t> advertising that’s growing</a:t>
            </a:r>
          </a:p>
        </p:txBody>
      </p:sp>
      <p:sp>
        <p:nvSpPr>
          <p:cNvPr id="7" name="Slide Number Placeholder 6"/>
          <p:cNvSpPr>
            <a:spLocks noGrp="1"/>
          </p:cNvSpPr>
          <p:nvPr>
            <p:ph type="sldNum" sz="quarter" idx="16"/>
          </p:nvPr>
        </p:nvSpPr>
        <p:spPr/>
        <p:txBody>
          <a:bodyPr/>
          <a:lstStyle/>
          <a:p>
            <a:fld id="{B6F15528-21DE-4FAA-801E-634DDDAF4B2B}" type="slidenum">
              <a:rPr lang="en-US" sz="1000">
                <a:solidFill>
                  <a:schemeClr val="tx1"/>
                </a:solidFill>
              </a:rPr>
              <a:pPr/>
              <a:t>28</a:t>
            </a:fld>
            <a:endParaRPr lang="en-US" sz="1000">
              <a:solidFill>
                <a:schemeClr val="tx1"/>
              </a:solidFill>
            </a:endParaRPr>
          </a:p>
        </p:txBody>
      </p:sp>
      <p:graphicFrame>
        <p:nvGraphicFramePr>
          <p:cNvPr id="9" name="Content Placeholder 8"/>
          <p:cNvGraphicFramePr>
            <a:graphicFrameLocks noGrp="1"/>
          </p:cNvGraphicFramePr>
          <p:nvPr>
            <p:ph sz="half" idx="4294967295"/>
            <p:extLst/>
          </p:nvPr>
        </p:nvGraphicFramePr>
        <p:xfrm>
          <a:off x="4567030" y="1053325"/>
          <a:ext cx="4175459" cy="5089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10"/>
          <p:cNvGraphicFramePr>
            <a:graphicFrameLocks noGrp="1"/>
          </p:cNvGraphicFramePr>
          <p:nvPr>
            <p:ph sz="quarter" idx="4294967295"/>
            <p:extLst/>
          </p:nvPr>
        </p:nvGraphicFramePr>
        <p:xfrm>
          <a:off x="273543" y="1053325"/>
          <a:ext cx="4174100" cy="5089301"/>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5"/>
          </p:nvPr>
        </p:nvSpPr>
        <p:spPr/>
        <p:txBody>
          <a:bodyPr/>
          <a:lstStyle/>
          <a:p>
            <a:r>
              <a:rPr lang="en-GB" smtClean="0">
                <a:solidFill>
                  <a:srgbClr val="60554A"/>
                </a:solidFill>
              </a:rPr>
              <a:t>Digital Journalism Summit   |   Enders Analysis   |   20 October 2017</a:t>
            </a:r>
            <a:endParaRPr lang="en-US">
              <a:solidFill>
                <a:srgbClr val="60554A"/>
              </a:solidFill>
            </a:endParaRPr>
          </a:p>
        </p:txBody>
      </p:sp>
      <p:sp>
        <p:nvSpPr>
          <p:cNvPr id="8" name="TextBox 7"/>
          <p:cNvSpPr txBox="1"/>
          <p:nvPr/>
        </p:nvSpPr>
        <p:spPr>
          <a:xfrm>
            <a:off x="7284429" y="5915410"/>
            <a:ext cx="1482345" cy="454430"/>
          </a:xfrm>
          <a:prstGeom prst="rect">
            <a:avLst/>
          </a:prstGeom>
        </p:spPr>
        <p:txBody>
          <a:bodyPr wrap="none" lIns="80165" tIns="40083" rIns="80165" bIns="40083"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GB" sz="800" dirty="0"/>
              <a:t>[Source: Enders Analysis estimates based on Warc/AA]</a:t>
            </a:r>
          </a:p>
        </p:txBody>
      </p:sp>
    </p:spTree>
    <p:extLst>
      <p:ext uri="{BB962C8B-B14F-4D97-AF65-F5344CB8AC3E}">
        <p14:creationId xmlns:p14="http://schemas.microsoft.com/office/powerpoint/2010/main" val="1293743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1900" dirty="0"/>
              <a:t>We have gone </a:t>
            </a:r>
            <a:r>
              <a:rPr lang="en-US" sz="1900" dirty="0">
                <a:solidFill>
                  <a:srgbClr val="FF0000"/>
                </a:solidFill>
              </a:rPr>
              <a:t>from 40:60 activation/brand to 50:50</a:t>
            </a:r>
          </a:p>
        </p:txBody>
      </p:sp>
      <p:sp>
        <p:nvSpPr>
          <p:cNvPr id="3" name="Footer Placeholder 2"/>
          <p:cNvSpPr>
            <a:spLocks noGrp="1"/>
          </p:cNvSpPr>
          <p:nvPr>
            <p:ph type="ftr" sz="quarter" idx="16"/>
          </p:nvPr>
        </p:nvSpPr>
        <p:spPr/>
        <p:txBody>
          <a:bodyPr/>
          <a:lstStyle/>
          <a:p>
            <a:pPr>
              <a:defRPr/>
            </a:pPr>
            <a:r>
              <a:rPr lang="en-GB" smtClean="0"/>
              <a:t>Digital Journalism Summit   |   Enders Analysis   |   20 October 2017</a:t>
            </a:r>
            <a:endParaRPr lang="en-US" dirty="0"/>
          </a:p>
        </p:txBody>
      </p:sp>
      <p:sp>
        <p:nvSpPr>
          <p:cNvPr id="4" name="Slide Number Placeholder 3"/>
          <p:cNvSpPr>
            <a:spLocks noGrp="1"/>
          </p:cNvSpPr>
          <p:nvPr>
            <p:ph type="sldNum" sz="quarter" idx="17"/>
          </p:nvPr>
        </p:nvSpPr>
        <p:spPr/>
        <p:txBody>
          <a:bodyPr/>
          <a:lstStyle/>
          <a:p>
            <a:pPr>
              <a:defRPr/>
            </a:pPr>
            <a:fld id="{0A853826-47B2-7040-859B-D230C2342C37}" type="slidenum">
              <a:rPr lang="en-US" smtClean="0"/>
              <a:pPr>
                <a:defRPr/>
              </a:pPr>
              <a:t>29</a:t>
            </a:fld>
            <a:endParaRPr lang="en-US" dirty="0"/>
          </a:p>
        </p:txBody>
      </p:sp>
      <p:graphicFrame>
        <p:nvGraphicFramePr>
          <p:cNvPr id="10" name="Content Placeholder 9">
            <a:extLst>
              <a:ext uri="{FF2B5EF4-FFF2-40B4-BE49-F238E27FC236}">
                <a16:creationId xmlns:lc="http://schemas.openxmlformats.org/drawingml/2006/lockedCanvas" xmlns:w15="http://schemas.microsoft.com/office/word/2012/wordml"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o="urn:schemas-microsoft-com:office:office" xmlns:v="urn:schemas-microsoft-com:vml" xmlns:w10="urn:schemas-microsoft-com:office:word" xmlns:w="http://schemas.openxmlformats.org/wordprocessingml/2006/main"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id="{95C43612-25F7-4E90-9C6A-CF844E6E61A9}"/>
              </a:ext>
            </a:extLst>
          </p:cNvPr>
          <p:cNvGraphicFramePr>
            <a:graphicFrameLocks noGrp="1"/>
          </p:cNvGraphicFramePr>
          <p:nvPr>
            <p:ph sz="quarter" idx="15"/>
            <p:extLst>
              <p:ext uri="{D42A27DB-BD31-4B8C-83A1-F6EECF244321}">
                <p14:modId xmlns:p14="http://schemas.microsoft.com/office/powerpoint/2010/main" val="3257675857"/>
              </p:ext>
            </p:extLst>
          </p:nvPr>
        </p:nvGraphicFramePr>
        <p:xfrm>
          <a:off x="4572679" y="941464"/>
          <a:ext cx="4170685" cy="53205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a:extLst>
              <a:ext uri="{FF2B5EF4-FFF2-40B4-BE49-F238E27FC236}">
                <a16:creationId xmlns:lc="http://schemas.openxmlformats.org/drawingml/2006/lockedCanvas" xmlns:w15="http://schemas.microsoft.com/office/word/2012/wordml" xmln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o="urn:schemas-microsoft-com:office:office" xmlns:v="urn:schemas-microsoft-com:vml" xmlns:w10="urn:schemas-microsoft-com:office:word" xmlns:w="http://schemas.openxmlformats.org/wordprocessingml/2006/main" xmlns:w16se="http://schemas.microsoft.com/office/word/2015/wordml/symex"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id="{95C43612-25F7-4E90-9C6A-CF844E6E61A9}"/>
              </a:ext>
            </a:extLst>
          </p:cNvPr>
          <p:cNvGraphicFramePr>
            <a:graphicFrameLocks noGrp="1"/>
          </p:cNvGraphicFramePr>
          <p:nvPr>
            <p:ph sz="quarter" idx="14"/>
            <p:extLst>
              <p:ext uri="{D42A27DB-BD31-4B8C-83A1-F6EECF244321}">
                <p14:modId xmlns:p14="http://schemas.microsoft.com/office/powerpoint/2010/main" val="638967689"/>
              </p:ext>
            </p:extLst>
          </p:nvPr>
        </p:nvGraphicFramePr>
        <p:xfrm>
          <a:off x="399277" y="941464"/>
          <a:ext cx="4173402" cy="53205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808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059" b="-133"/>
          <a:stretch/>
        </p:blipFill>
        <p:spPr>
          <a:xfrm>
            <a:off x="0" y="15750"/>
            <a:ext cx="9144000" cy="5560142"/>
          </a:xfrm>
          <a:prstGeom prst="rect">
            <a:avLst/>
          </a:prstGeom>
        </p:spPr>
      </p:pic>
      <p:sp>
        <p:nvSpPr>
          <p:cNvPr id="6" name="Title 1"/>
          <p:cNvSpPr txBox="1">
            <a:spLocks/>
          </p:cNvSpPr>
          <p:nvPr/>
        </p:nvSpPr>
        <p:spPr>
          <a:xfrm>
            <a:off x="179512" y="332656"/>
            <a:ext cx="864096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100" b="1" dirty="0" smtClean="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OVERVIEW OF THE DIGITAL NEWS ECOSYSTEM </a:t>
            </a:r>
            <a:r>
              <a:rPr lang="en-GB" sz="3100" dirty="0" smtClean="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
            </a:r>
            <a:br>
              <a:rPr lang="en-GB" sz="3100" dirty="0" smtClean="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br>
            <a:endParaRPr lang="en-GB" sz="3100" dirty="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12" t="4152" r="16946" b="11031"/>
          <a:stretch/>
        </p:blipFill>
        <p:spPr>
          <a:xfrm>
            <a:off x="215964" y="1844824"/>
            <a:ext cx="958725" cy="9696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301" y="2924942"/>
            <a:ext cx="954135" cy="96960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8099" t="20645" r="10688" b="24516"/>
          <a:stretch/>
        </p:blipFill>
        <p:spPr>
          <a:xfrm>
            <a:off x="245385" y="5085184"/>
            <a:ext cx="956193" cy="969601"/>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8898"/>
          <a:stretch/>
        </p:blipFill>
        <p:spPr>
          <a:xfrm>
            <a:off x="236342" y="4005064"/>
            <a:ext cx="936051" cy="969601"/>
          </a:xfrm>
          <a:prstGeom prst="rect">
            <a:avLst/>
          </a:prstGeom>
        </p:spPr>
      </p:pic>
      <p:sp>
        <p:nvSpPr>
          <p:cNvPr id="11" name="TextBox 10"/>
          <p:cNvSpPr txBox="1"/>
          <p:nvPr/>
        </p:nvSpPr>
        <p:spPr>
          <a:xfrm>
            <a:off x="1627064" y="2144958"/>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Polly Curtis – Editor-in-Chief, </a:t>
            </a:r>
            <a:r>
              <a:rPr lang="en-GB" dirty="0" err="1" smtClean="0">
                <a:solidFill>
                  <a:schemeClr val="bg1"/>
                </a:solidFill>
                <a:latin typeface="Arial" panose="020B0604020202020204" pitchFamily="34" charset="0"/>
                <a:cs typeface="Arial" panose="020B0604020202020204" pitchFamily="34" charset="0"/>
              </a:rPr>
              <a:t>HuffPost</a:t>
            </a:r>
            <a:r>
              <a:rPr lang="en-GB" dirty="0" smtClean="0">
                <a:solidFill>
                  <a:schemeClr val="bg1"/>
                </a:solidFill>
                <a:latin typeface="Arial" panose="020B0604020202020204" pitchFamily="34" charset="0"/>
                <a:cs typeface="Arial" panose="020B0604020202020204" pitchFamily="34" charset="0"/>
              </a:rPr>
              <a:t> </a:t>
            </a:r>
            <a:endParaRPr lang="en-GB"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25012" y="3225076"/>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Alison </a:t>
            </a:r>
            <a:r>
              <a:rPr lang="en-GB" dirty="0" err="1" smtClean="0">
                <a:solidFill>
                  <a:schemeClr val="bg1"/>
                </a:solidFill>
                <a:latin typeface="Arial" panose="020B0604020202020204" pitchFamily="34" charset="0"/>
                <a:cs typeface="Arial" panose="020B0604020202020204" pitchFamily="34" charset="0"/>
              </a:rPr>
              <a:t>Gow</a:t>
            </a:r>
            <a:r>
              <a:rPr lang="en-GB" dirty="0" smtClean="0">
                <a:solidFill>
                  <a:schemeClr val="bg1"/>
                </a:solidFill>
                <a:latin typeface="Arial" panose="020B0604020202020204" pitchFamily="34" charset="0"/>
                <a:cs typeface="Arial" panose="020B0604020202020204" pitchFamily="34" charset="0"/>
              </a:rPr>
              <a:t> – Editor-in-Chief, Digital, Trinity Mirror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625012" y="4152671"/>
            <a:ext cx="7518988" cy="646331"/>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Douglas McCabe – CEO and Director of publishing and Tech, Enders Analysis </a:t>
            </a:r>
            <a:endParaRPr lang="en-GB"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1625012" y="5385318"/>
            <a:ext cx="7056784" cy="369332"/>
          </a:xfrm>
          <a:prstGeom prst="rect">
            <a:avLst/>
          </a:prstGeom>
          <a:noFill/>
        </p:spPr>
        <p:txBody>
          <a:bodyPr wrap="square" rtlCol="0">
            <a:spAutoFit/>
          </a:bodyPr>
          <a:lstStyle/>
          <a:p>
            <a:r>
              <a:rPr lang="en-GB" dirty="0" err="1" smtClean="0">
                <a:solidFill>
                  <a:schemeClr val="bg1"/>
                </a:solidFill>
                <a:latin typeface="Arial" panose="020B0604020202020204" pitchFamily="34" charset="0"/>
                <a:cs typeface="Arial" panose="020B0604020202020204" pitchFamily="34" charset="0"/>
              </a:rPr>
              <a:t>Nic</a:t>
            </a:r>
            <a:r>
              <a:rPr lang="en-GB" dirty="0" smtClean="0">
                <a:solidFill>
                  <a:schemeClr val="bg1"/>
                </a:solidFill>
                <a:latin typeface="Arial" panose="020B0604020202020204" pitchFamily="34" charset="0"/>
                <a:cs typeface="Arial" panose="020B0604020202020204" pitchFamily="34" charset="0"/>
              </a:rPr>
              <a:t> Newman – Senior Research Associate, Oxford University </a:t>
            </a:r>
            <a:endParaRPr lang="en-GB"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79512" y="6300028"/>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918239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900" dirty="0">
                <a:latin typeface="Corbel" charset="0"/>
                <a:ea typeface="Corbel" charset="0"/>
                <a:cs typeface="Corbel" charset="0"/>
              </a:rPr>
              <a:t>90% </a:t>
            </a:r>
            <a:r>
              <a:rPr lang="en-US" sz="1900" dirty="0">
                <a:latin typeface="Corbel" charset="0"/>
                <a:ea typeface="Corbel" charset="0"/>
                <a:cs typeface="Corbel" charset="0"/>
              </a:rPr>
              <a:t>of digital ad growth is Google and Facebook, with news losing share</a:t>
            </a:r>
            <a:endParaRPr lang="en-GB" sz="1900" dirty="0"/>
          </a:p>
        </p:txBody>
      </p:sp>
      <p:sp>
        <p:nvSpPr>
          <p:cNvPr id="6" name="Footer Placeholder 5"/>
          <p:cNvSpPr>
            <a:spLocks noGrp="1"/>
          </p:cNvSpPr>
          <p:nvPr>
            <p:ph type="ftr" sz="quarter" idx="16"/>
          </p:nvPr>
        </p:nvSpPr>
        <p:spPr/>
        <p:txBody>
          <a:bodyPr/>
          <a:lstStyle/>
          <a:p>
            <a:pPr>
              <a:defRPr/>
            </a:pPr>
            <a:r>
              <a:rPr lang="en-GB" smtClean="0"/>
              <a:t>Digital Journalism Summit   |   Enders Analysis   |   20 October 2017</a:t>
            </a:r>
            <a:endParaRPr lang="en-US" dirty="0"/>
          </a:p>
        </p:txBody>
      </p:sp>
      <p:sp>
        <p:nvSpPr>
          <p:cNvPr id="4" name="Slide Number Placeholder 3"/>
          <p:cNvSpPr>
            <a:spLocks noGrp="1"/>
          </p:cNvSpPr>
          <p:nvPr>
            <p:ph type="sldNum" sz="quarter" idx="17"/>
          </p:nvPr>
        </p:nvSpPr>
        <p:spPr/>
        <p:txBody>
          <a:bodyPr/>
          <a:lstStyle/>
          <a:p>
            <a:pPr>
              <a:defRPr/>
            </a:pPr>
            <a:fld id="{26131726-A5D0-8E46-90E1-66B7AA2CFB1D}" type="slidenum">
              <a:rPr lang="en-US" smtClean="0"/>
              <a:pPr>
                <a:defRPr/>
              </a:pPr>
              <a:t>30</a:t>
            </a:fld>
            <a:endParaRPr lang="en-US" dirty="0"/>
          </a:p>
        </p:txBody>
      </p:sp>
      <p:graphicFrame>
        <p:nvGraphicFramePr>
          <p:cNvPr id="8" name="Chart 7"/>
          <p:cNvGraphicFramePr/>
          <p:nvPr>
            <p:extLst>
              <p:ext uri="{D42A27DB-BD31-4B8C-83A1-F6EECF244321}">
                <p14:modId xmlns:p14="http://schemas.microsoft.com/office/powerpoint/2010/main" val="3234970819"/>
              </p:ext>
            </p:extLst>
          </p:nvPr>
        </p:nvGraphicFramePr>
        <p:xfrm>
          <a:off x="402760" y="941465"/>
          <a:ext cx="4168560" cy="53296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3648361409"/>
              </p:ext>
            </p:extLst>
          </p:nvPr>
        </p:nvGraphicFramePr>
        <p:xfrm>
          <a:off x="4554988" y="941465"/>
          <a:ext cx="4168560" cy="52507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30342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1900" dirty="0"/>
              <a:t>SME expenditure with local media and global platforms</a:t>
            </a:r>
          </a:p>
        </p:txBody>
      </p:sp>
      <p:sp>
        <p:nvSpPr>
          <p:cNvPr id="5" name="Footer Placeholder 4"/>
          <p:cNvSpPr>
            <a:spLocks noGrp="1"/>
          </p:cNvSpPr>
          <p:nvPr>
            <p:ph type="ftr" sz="quarter" idx="10"/>
          </p:nvPr>
        </p:nvSpPr>
        <p:spPr/>
        <p:txBody>
          <a:bodyPr/>
          <a:lstStyle/>
          <a:p>
            <a:pPr>
              <a:defRPr/>
            </a:pPr>
            <a:r>
              <a:rPr lang="en-GB" smtClean="0"/>
              <a:t>Digital Journalism Summit   |   Enders Analysis   |   20 October 2017</a:t>
            </a:r>
            <a:endParaRPr lang="en-US"/>
          </a:p>
        </p:txBody>
      </p:sp>
      <p:sp>
        <p:nvSpPr>
          <p:cNvPr id="6" name="Slide Number Placeholder 5"/>
          <p:cNvSpPr>
            <a:spLocks noGrp="1"/>
          </p:cNvSpPr>
          <p:nvPr>
            <p:ph type="sldNum" sz="quarter" idx="11"/>
          </p:nvPr>
        </p:nvSpPr>
        <p:spPr/>
        <p:txBody>
          <a:bodyPr/>
          <a:lstStyle/>
          <a:p>
            <a:pPr>
              <a:defRPr/>
            </a:pPr>
            <a:fld id="{5F20C024-D4F7-A84A-B504-8A0C5C81DC38}" type="slidenum">
              <a:rPr lang="en-US" smtClean="0"/>
              <a:pPr>
                <a:defRPr/>
              </a:pPr>
              <a:t>31</a:t>
            </a:fld>
            <a:endParaRPr lang="en-US" dirty="0"/>
          </a:p>
        </p:txBody>
      </p:sp>
      <p:graphicFrame>
        <p:nvGraphicFramePr>
          <p:cNvPr id="9" name="Content Placeholder 8"/>
          <p:cNvGraphicFramePr>
            <a:graphicFrameLocks noGrp="1"/>
          </p:cNvGraphicFramePr>
          <p:nvPr>
            <p:ph sz="quarter" idx="14"/>
            <p:extLst>
              <p:ext uri="{D42A27DB-BD31-4B8C-83A1-F6EECF244321}">
                <p14:modId xmlns:p14="http://schemas.microsoft.com/office/powerpoint/2010/main" val="2855886811"/>
              </p:ext>
            </p:extLst>
          </p:nvPr>
        </p:nvGraphicFramePr>
        <p:xfrm>
          <a:off x="399278" y="941464"/>
          <a:ext cx="8344086" cy="53205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1455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900" dirty="0"/>
              <a:t>The UK press is the least trusted in Europe; TV is in the bottom third</a:t>
            </a:r>
          </a:p>
        </p:txBody>
      </p:sp>
      <p:sp>
        <p:nvSpPr>
          <p:cNvPr id="3" name="Footer Placeholder 2"/>
          <p:cNvSpPr>
            <a:spLocks noGrp="1"/>
          </p:cNvSpPr>
          <p:nvPr>
            <p:ph type="ftr" sz="quarter" idx="10"/>
          </p:nvPr>
        </p:nvSpPr>
        <p:spPr/>
        <p:txBody>
          <a:bodyPr/>
          <a:lstStyle/>
          <a:p>
            <a:pPr>
              <a:defRPr/>
            </a:pPr>
            <a:r>
              <a:rPr lang="en-GB" smtClean="0"/>
              <a:t>Digital Journalism Summit   |   Enders Analysis   |   20 October 2017</a:t>
            </a:r>
            <a:endParaRPr lang="en-US" dirty="0"/>
          </a:p>
        </p:txBody>
      </p:sp>
      <p:sp>
        <p:nvSpPr>
          <p:cNvPr id="4" name="Slide Number Placeholder 3"/>
          <p:cNvSpPr>
            <a:spLocks noGrp="1"/>
          </p:cNvSpPr>
          <p:nvPr>
            <p:ph type="sldNum" sz="quarter" idx="11"/>
          </p:nvPr>
        </p:nvSpPr>
        <p:spPr/>
        <p:txBody>
          <a:bodyPr/>
          <a:lstStyle/>
          <a:p>
            <a:pPr>
              <a:defRPr/>
            </a:pPr>
            <a:fld id="{0A853826-47B2-7040-859B-D230C2342C37}" type="slidenum">
              <a:rPr lang="en-US" smtClean="0"/>
              <a:pPr>
                <a:defRPr/>
              </a:pPr>
              <a:t>32</a:t>
            </a:fld>
            <a:endParaRPr lang="en-US" dirty="0"/>
          </a:p>
        </p:txBody>
      </p:sp>
      <p:graphicFrame>
        <p:nvGraphicFramePr>
          <p:cNvPr id="7" name="Content Placeholder 5">
            <a:extLst>
              <a:ext uri="{FF2B5EF4-FFF2-40B4-BE49-F238E27FC236}">
                <a16:creationId xmlns:a16="http://schemas.microsoft.com/office/drawing/2014/main" xmlns="" id="{4A4363BF-C4E2-4AA2-A2F2-D2754976B7A7}"/>
              </a:ext>
            </a:extLst>
          </p:cNvPr>
          <p:cNvGraphicFramePr>
            <a:graphicFrameLocks noGrp="1"/>
          </p:cNvGraphicFramePr>
          <p:nvPr>
            <p:ph sz="quarter" idx="14"/>
            <p:extLst/>
          </p:nvPr>
        </p:nvGraphicFramePr>
        <p:xfrm>
          <a:off x="3791652" y="941464"/>
          <a:ext cx="4951712" cy="53205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1035844282"/>
              </p:ext>
            </p:extLst>
          </p:nvPr>
        </p:nvGraphicFramePr>
        <p:xfrm>
          <a:off x="342790" y="864425"/>
          <a:ext cx="8400573" cy="53976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9628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z="1900" dirty="0"/>
              <a:t>Discussion points</a:t>
            </a:r>
            <a:endParaRPr lang="en-US" sz="1900" dirty="0"/>
          </a:p>
        </p:txBody>
      </p:sp>
      <p:sp>
        <p:nvSpPr>
          <p:cNvPr id="3" name="Footer Placeholder 2"/>
          <p:cNvSpPr>
            <a:spLocks noGrp="1"/>
          </p:cNvSpPr>
          <p:nvPr>
            <p:ph type="ftr" sz="quarter" idx="10"/>
          </p:nvPr>
        </p:nvSpPr>
        <p:spPr/>
        <p:txBody>
          <a:bodyPr/>
          <a:lstStyle/>
          <a:p>
            <a:pPr>
              <a:defRPr/>
            </a:pPr>
            <a:r>
              <a:rPr lang="en-GB" smtClean="0"/>
              <a:t>Digital Journalism Summit   |   Enders Analysis   |   20 October 2017</a:t>
            </a:r>
            <a:endParaRPr lang="en-US" dirty="0"/>
          </a:p>
        </p:txBody>
      </p:sp>
      <p:sp>
        <p:nvSpPr>
          <p:cNvPr id="4" name="Slide Number Placeholder 3"/>
          <p:cNvSpPr>
            <a:spLocks noGrp="1"/>
          </p:cNvSpPr>
          <p:nvPr>
            <p:ph type="sldNum" sz="quarter" idx="11"/>
          </p:nvPr>
        </p:nvSpPr>
        <p:spPr/>
        <p:txBody>
          <a:bodyPr/>
          <a:lstStyle/>
          <a:p>
            <a:pPr>
              <a:defRPr/>
            </a:pPr>
            <a:fld id="{0A853826-47B2-7040-859B-D230C2342C37}" type="slidenum">
              <a:rPr lang="en-US" smtClean="0"/>
              <a:pPr>
                <a:defRPr/>
              </a:pPr>
              <a:t>33</a:t>
            </a:fld>
            <a:endParaRPr lang="en-US" dirty="0"/>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3976288543"/>
              </p:ext>
            </p:extLst>
          </p:nvPr>
        </p:nvGraphicFramePr>
        <p:xfrm>
          <a:off x="925353" y="1863501"/>
          <a:ext cx="7221578" cy="2765435"/>
        </p:xfrm>
        <a:graphic>
          <a:graphicData uri="http://schemas.openxmlformats.org/drawingml/2006/table">
            <a:tbl>
              <a:tblPr>
                <a:tableStyleId>{5C22544A-7EE6-4342-B048-85BDC9FD1C3A}</a:tableStyleId>
              </a:tblPr>
              <a:tblGrid>
                <a:gridCol w="432026"/>
                <a:gridCol w="6789552"/>
              </a:tblGrid>
              <a:tr h="530334">
                <a:tc>
                  <a:txBody>
                    <a:bodyPr/>
                    <a:lstStyle/>
                    <a:p>
                      <a:pPr marL="0" marR="0">
                        <a:lnSpc>
                          <a:spcPts val="2000"/>
                        </a:lnSpc>
                        <a:spcBef>
                          <a:spcPts val="0"/>
                        </a:spcBef>
                        <a:spcAft>
                          <a:spcPts val="650"/>
                        </a:spcAft>
                      </a:pPr>
                      <a:r>
                        <a:rPr lang="en-GB" sz="1500" b="1" i="1" dirty="0" smtClean="0">
                          <a:solidFill>
                            <a:schemeClr val="tx1"/>
                          </a:solidFill>
                          <a:effectLst/>
                          <a:latin typeface="+mn-lt"/>
                          <a:ea typeface="Corbel" charset="0"/>
                          <a:cs typeface="+mn-cs"/>
                        </a:rPr>
                        <a:t>1</a:t>
                      </a:r>
                      <a:endParaRPr lang="en-GB" sz="1500" b="1" i="1" dirty="0">
                        <a:solidFill>
                          <a:schemeClr val="tx1"/>
                        </a:solidFill>
                        <a:effectLst/>
                        <a:latin typeface="+mn-lt"/>
                        <a:ea typeface="Corbel" charset="0"/>
                        <a:cs typeface="+mn-cs"/>
                      </a:endParaRPr>
                    </a:p>
                  </a:txBody>
                  <a:tcPr marL="51966" marR="51966" marT="0" marB="0"/>
                </a:tc>
                <a:tc>
                  <a:txBody>
                    <a:bodyPr/>
                    <a:lstStyle/>
                    <a:p>
                      <a:pPr marL="285750" marR="0" lvl="0" indent="-285750" algn="l" defTabSz="583981" rtl="0" eaLnBrk="1" fontAlgn="auto" latinLnBrk="0" hangingPunct="1">
                        <a:lnSpc>
                          <a:spcPts val="2000"/>
                        </a:lnSpc>
                        <a:spcBef>
                          <a:spcPts val="0"/>
                        </a:spcBef>
                        <a:spcAft>
                          <a:spcPts val="50"/>
                        </a:spcAft>
                        <a:buClrTx/>
                        <a:buSzTx/>
                        <a:buFontTx/>
                        <a:buNone/>
                        <a:tabLst/>
                        <a:defRPr/>
                      </a:pPr>
                      <a:r>
                        <a:rPr lang="en-GB" sz="1500" b="1" i="1" dirty="0" smtClean="0">
                          <a:solidFill>
                            <a:schemeClr val="tx1"/>
                          </a:solidFill>
                          <a:effectLst/>
                          <a:latin typeface="+mn-lt"/>
                          <a:ea typeface="Corbel" charset="0"/>
                          <a:cs typeface="+mn-cs"/>
                        </a:rPr>
                        <a:t>Digital</a:t>
                      </a:r>
                      <a:r>
                        <a:rPr lang="en-GB" sz="1500" b="1" i="1" baseline="0" dirty="0" smtClean="0">
                          <a:solidFill>
                            <a:schemeClr val="tx1"/>
                          </a:solidFill>
                          <a:effectLst/>
                          <a:latin typeface="+mn-lt"/>
                          <a:ea typeface="Corbel" charset="0"/>
                          <a:cs typeface="+mn-cs"/>
                        </a:rPr>
                        <a:t> marketing landscape</a:t>
                      </a:r>
                      <a:r>
                        <a:rPr lang="en-GB" sz="1500" b="0" i="1" baseline="0" dirty="0" smtClean="0">
                          <a:solidFill>
                            <a:schemeClr val="tx1"/>
                          </a:solidFill>
                          <a:effectLst/>
                          <a:latin typeface="+mn-lt"/>
                          <a:ea typeface="Corbel" charset="0"/>
                          <a:cs typeface="+mn-cs"/>
                        </a:rPr>
                        <a:t>:</a:t>
                      </a:r>
                      <a:r>
                        <a:rPr lang="en-GB" sz="1500" b="1" i="1" baseline="0" dirty="0" smtClean="0">
                          <a:solidFill>
                            <a:schemeClr val="tx1"/>
                          </a:solidFill>
                          <a:effectLst/>
                          <a:latin typeface="+mn-lt"/>
                          <a:ea typeface="Corbel" charset="0"/>
                          <a:cs typeface="+mn-cs"/>
                        </a:rPr>
                        <a:t> </a:t>
                      </a:r>
                      <a:r>
                        <a:rPr lang="en-GB" sz="1500" b="0" i="1" baseline="0" dirty="0" smtClean="0">
                          <a:solidFill>
                            <a:schemeClr val="tx1"/>
                          </a:solidFill>
                          <a:effectLst/>
                          <a:latin typeface="+mn-lt"/>
                          <a:ea typeface="Corbel" charset="0"/>
                          <a:cs typeface="+mn-cs"/>
                        </a:rPr>
                        <a:t>unregulated, but structurally biased against quality content</a:t>
                      </a:r>
                      <a:endParaRPr lang="en-GB" sz="1500" b="1" i="1" dirty="0" smtClean="0">
                        <a:solidFill>
                          <a:schemeClr val="tx1"/>
                        </a:solidFill>
                        <a:effectLst/>
                        <a:latin typeface="+mn-lt"/>
                        <a:ea typeface="Corbel" charset="0"/>
                        <a:cs typeface="+mn-cs"/>
                      </a:endParaRPr>
                    </a:p>
                  </a:txBody>
                  <a:tcPr marL="51966" marR="51966" marT="0" marB="0"/>
                </a:tc>
              </a:tr>
              <a:tr h="547465">
                <a:tc>
                  <a:txBody>
                    <a:bodyPr/>
                    <a:lstStyle/>
                    <a:p>
                      <a:pPr marL="0" marR="0">
                        <a:lnSpc>
                          <a:spcPts val="2000"/>
                        </a:lnSpc>
                        <a:spcBef>
                          <a:spcPts val="0"/>
                        </a:spcBef>
                        <a:spcAft>
                          <a:spcPts val="650"/>
                        </a:spcAft>
                      </a:pPr>
                      <a:r>
                        <a:rPr lang="en-GB" sz="1500" b="1" i="1" dirty="0" smtClean="0">
                          <a:solidFill>
                            <a:schemeClr val="tx1"/>
                          </a:solidFill>
                          <a:effectLst/>
                          <a:latin typeface="+mn-lt"/>
                          <a:ea typeface="Corbel" charset="0"/>
                          <a:cs typeface="+mn-cs"/>
                        </a:rPr>
                        <a:t>2</a:t>
                      </a:r>
                      <a:endParaRPr lang="en-GB" sz="1500" b="1" i="1" dirty="0">
                        <a:solidFill>
                          <a:schemeClr val="tx1"/>
                        </a:solidFill>
                        <a:effectLst/>
                        <a:latin typeface="+mn-lt"/>
                        <a:ea typeface="Corbel" charset="0"/>
                        <a:cs typeface="+mn-cs"/>
                      </a:endParaRPr>
                    </a:p>
                  </a:txBody>
                  <a:tcPr marL="51966" marR="51966" marT="0" marB="0"/>
                </a:tc>
                <a:tc>
                  <a:txBody>
                    <a:bodyPr/>
                    <a:lstStyle/>
                    <a:p>
                      <a:pPr marL="0" marR="0">
                        <a:lnSpc>
                          <a:spcPts val="2000"/>
                        </a:lnSpc>
                        <a:spcBef>
                          <a:spcPts val="0"/>
                        </a:spcBef>
                        <a:spcAft>
                          <a:spcPts val="650"/>
                        </a:spcAft>
                      </a:pPr>
                      <a:r>
                        <a:rPr lang="en-US" sz="1500" b="1" i="1" dirty="0" smtClean="0">
                          <a:solidFill>
                            <a:schemeClr val="tx1"/>
                          </a:solidFill>
                          <a:effectLst/>
                          <a:latin typeface="+mn-lt"/>
                          <a:ea typeface="+mn-ea"/>
                          <a:cs typeface="+mn-cs"/>
                        </a:rPr>
                        <a:t>Fake news, </a:t>
                      </a:r>
                      <a:r>
                        <a:rPr lang="en-GB" sz="1500" b="1" i="1" dirty="0" smtClean="0">
                          <a:solidFill>
                            <a:schemeClr val="tx1"/>
                          </a:solidFill>
                          <a:effectLst/>
                          <a:latin typeface="+mn-lt"/>
                          <a:ea typeface="+mn-ea"/>
                          <a:cs typeface="+mn-cs"/>
                        </a:rPr>
                        <a:t>news branding,</a:t>
                      </a:r>
                      <a:r>
                        <a:rPr lang="en-GB" sz="1500" b="1" i="1" baseline="0" dirty="0" smtClean="0">
                          <a:solidFill>
                            <a:schemeClr val="tx1"/>
                          </a:solidFill>
                          <a:effectLst/>
                          <a:latin typeface="+mn-lt"/>
                          <a:ea typeface="+mn-ea"/>
                          <a:cs typeface="+mn-cs"/>
                        </a:rPr>
                        <a:t> search &amp; social </a:t>
                      </a:r>
                      <a:r>
                        <a:rPr lang="en-GB" sz="1500" b="1" i="1" dirty="0" smtClean="0">
                          <a:solidFill>
                            <a:schemeClr val="tx1"/>
                          </a:solidFill>
                          <a:effectLst/>
                          <a:latin typeface="+mn-lt"/>
                          <a:ea typeface="+mn-ea"/>
                          <a:cs typeface="+mn-cs"/>
                        </a:rPr>
                        <a:t>algorithms</a:t>
                      </a:r>
                      <a:endParaRPr lang="en-GB" sz="1500" dirty="0">
                        <a:solidFill>
                          <a:schemeClr val="tx1"/>
                        </a:solidFill>
                        <a:effectLst/>
                        <a:latin typeface="+mn-lt"/>
                        <a:ea typeface="Corbel" charset="0"/>
                        <a:cs typeface="+mn-cs"/>
                      </a:endParaRPr>
                    </a:p>
                  </a:txBody>
                  <a:tcPr marL="51966" marR="51966" marT="0" marB="0"/>
                </a:tc>
              </a:tr>
              <a:tr h="1024957">
                <a:tc>
                  <a:txBody>
                    <a:bodyPr/>
                    <a:lstStyle/>
                    <a:p>
                      <a:pPr marL="285750" marR="0" lvl="0" indent="-285750" algn="l" defTabSz="583981" rtl="0" eaLnBrk="1" fontAlgn="auto" latinLnBrk="0" hangingPunct="1">
                        <a:lnSpc>
                          <a:spcPts val="2000"/>
                        </a:lnSpc>
                        <a:spcBef>
                          <a:spcPts val="0"/>
                        </a:spcBef>
                        <a:spcAft>
                          <a:spcPts val="650"/>
                        </a:spcAft>
                        <a:buClrTx/>
                        <a:buSzTx/>
                        <a:buFontTx/>
                        <a:buNone/>
                        <a:tabLst/>
                        <a:defRPr/>
                      </a:pPr>
                      <a:r>
                        <a:rPr lang="en-GB" sz="1500" b="1" i="1" dirty="0" smtClean="0">
                          <a:solidFill>
                            <a:schemeClr val="tx1"/>
                          </a:solidFill>
                          <a:effectLst/>
                          <a:latin typeface="+mn-lt"/>
                          <a:ea typeface="Corbel" charset="0"/>
                          <a:cs typeface="+mn-cs"/>
                        </a:rPr>
                        <a:t>3</a:t>
                      </a:r>
                    </a:p>
                  </a:txBody>
                  <a:tcPr marL="51966" marR="51966" marT="0" marB="0"/>
                </a:tc>
                <a:tc>
                  <a:txBody>
                    <a:bodyPr/>
                    <a:lstStyle/>
                    <a:p>
                      <a:pPr marL="0" marR="0">
                        <a:lnSpc>
                          <a:spcPts val="2000"/>
                        </a:lnSpc>
                        <a:spcBef>
                          <a:spcPts val="0"/>
                        </a:spcBef>
                        <a:spcAft>
                          <a:spcPts val="650"/>
                        </a:spcAft>
                      </a:pPr>
                      <a:r>
                        <a:rPr lang="en-GB" sz="1500" b="1" i="1" dirty="0" smtClean="0">
                          <a:solidFill>
                            <a:schemeClr val="tx1"/>
                          </a:solidFill>
                          <a:effectLst/>
                          <a:latin typeface="+mn-lt"/>
                          <a:ea typeface="Corbel" charset="0"/>
                          <a:cs typeface="+mn-cs"/>
                        </a:rPr>
                        <a:t>What are the</a:t>
                      </a:r>
                      <a:r>
                        <a:rPr lang="en-GB" sz="1500" b="1" i="1" baseline="0" dirty="0" smtClean="0">
                          <a:solidFill>
                            <a:schemeClr val="tx1"/>
                          </a:solidFill>
                          <a:effectLst/>
                          <a:latin typeface="+mn-lt"/>
                          <a:ea typeface="Corbel" charset="0"/>
                          <a:cs typeface="+mn-cs"/>
                        </a:rPr>
                        <a:t> right metrics for</a:t>
                      </a:r>
                      <a:r>
                        <a:rPr lang="en-GB" sz="1500" b="1" i="1" dirty="0" smtClean="0">
                          <a:solidFill>
                            <a:schemeClr val="tx1"/>
                          </a:solidFill>
                          <a:effectLst/>
                          <a:latin typeface="+mn-lt"/>
                          <a:ea typeface="Corbel" charset="0"/>
                          <a:cs typeface="+mn-cs"/>
                        </a:rPr>
                        <a:t> news media</a:t>
                      </a:r>
                      <a:r>
                        <a:rPr lang="mr-IN" sz="1500" b="1" i="1" dirty="0" smtClean="0">
                          <a:solidFill>
                            <a:schemeClr val="tx1"/>
                          </a:solidFill>
                          <a:effectLst/>
                          <a:latin typeface="+mn-lt"/>
                          <a:ea typeface="Corbel" charset="0"/>
                          <a:cs typeface="+mn-cs"/>
                        </a:rPr>
                        <a:t>…</a:t>
                      </a:r>
                      <a:r>
                        <a:rPr lang="en-GB" sz="1500" b="1" i="1" dirty="0" smtClean="0">
                          <a:solidFill>
                            <a:schemeClr val="tx1"/>
                          </a:solidFill>
                          <a:effectLst/>
                          <a:latin typeface="+mn-lt"/>
                          <a:ea typeface="Corbel" charset="0"/>
                          <a:cs typeface="+mn-cs"/>
                        </a:rPr>
                        <a:t>?</a:t>
                      </a:r>
                    </a:p>
                    <a:p>
                      <a:pPr marL="285750" marR="0" indent="-285750">
                        <a:lnSpc>
                          <a:spcPts val="2000"/>
                        </a:lnSpc>
                        <a:spcBef>
                          <a:spcPts val="0"/>
                        </a:spcBef>
                        <a:spcAft>
                          <a:spcPts val="50"/>
                        </a:spcAft>
                        <a:buFont typeface="Arial" charset="0"/>
                        <a:buChar char="•"/>
                      </a:pPr>
                      <a:r>
                        <a:rPr lang="en-GB" sz="1500" b="0" i="1" dirty="0" smtClean="0">
                          <a:solidFill>
                            <a:schemeClr val="tx1"/>
                          </a:solidFill>
                          <a:effectLst/>
                          <a:latin typeface="+mn-lt"/>
                          <a:ea typeface="Corbel" charset="0"/>
                          <a:cs typeface="+mn-cs"/>
                        </a:rPr>
                        <a:t>Reach?</a:t>
                      </a:r>
                    </a:p>
                    <a:p>
                      <a:pPr marL="285750" marR="0" indent="-285750">
                        <a:lnSpc>
                          <a:spcPts val="2000"/>
                        </a:lnSpc>
                        <a:spcBef>
                          <a:spcPts val="0"/>
                        </a:spcBef>
                        <a:spcAft>
                          <a:spcPts val="50"/>
                        </a:spcAft>
                        <a:buFont typeface="Arial" charset="0"/>
                        <a:buChar char="•"/>
                      </a:pPr>
                      <a:r>
                        <a:rPr lang="en-GB" sz="1500" b="0" i="1" dirty="0" smtClean="0">
                          <a:solidFill>
                            <a:schemeClr val="tx1"/>
                          </a:solidFill>
                          <a:effectLst/>
                          <a:latin typeface="+mn-lt"/>
                          <a:ea typeface="Corbel" charset="0"/>
                          <a:cs typeface="+mn-cs"/>
                        </a:rPr>
                        <a:t>Editorial purpose?</a:t>
                      </a:r>
                      <a:endParaRPr lang="en-GB" sz="1500" b="0" i="1" baseline="0" dirty="0" smtClean="0">
                        <a:solidFill>
                          <a:schemeClr val="tx1"/>
                        </a:solidFill>
                        <a:effectLst/>
                        <a:latin typeface="+mn-lt"/>
                        <a:ea typeface="Corbel" charset="0"/>
                        <a:cs typeface="+mn-cs"/>
                      </a:endParaRPr>
                    </a:p>
                    <a:p>
                      <a:pPr marL="285750" marR="0" indent="-285750">
                        <a:lnSpc>
                          <a:spcPts val="2000"/>
                        </a:lnSpc>
                        <a:spcBef>
                          <a:spcPts val="0"/>
                        </a:spcBef>
                        <a:spcAft>
                          <a:spcPts val="50"/>
                        </a:spcAft>
                        <a:buFontTx/>
                        <a:buChar char="-"/>
                      </a:pPr>
                      <a:endParaRPr lang="en-GB" sz="1500" b="1" i="1" dirty="0" smtClean="0">
                        <a:solidFill>
                          <a:schemeClr val="tx1"/>
                        </a:solidFill>
                        <a:effectLst/>
                        <a:latin typeface="+mn-lt"/>
                        <a:ea typeface="Corbel" charset="0"/>
                        <a:cs typeface="+mn-cs"/>
                      </a:endParaRPr>
                    </a:p>
                  </a:txBody>
                  <a:tcPr marL="51966" marR="51966" marT="0" marB="0"/>
                </a:tc>
              </a:tr>
              <a:tr h="557336">
                <a:tc>
                  <a:txBody>
                    <a:bodyPr/>
                    <a:lstStyle/>
                    <a:p>
                      <a:pPr marL="0" marR="0">
                        <a:lnSpc>
                          <a:spcPts val="2000"/>
                        </a:lnSpc>
                        <a:spcBef>
                          <a:spcPts val="0"/>
                        </a:spcBef>
                        <a:spcAft>
                          <a:spcPts val="650"/>
                        </a:spcAft>
                      </a:pPr>
                      <a:r>
                        <a:rPr lang="en-GB" sz="1500" b="1" i="1" dirty="0" smtClean="0">
                          <a:solidFill>
                            <a:schemeClr val="tx1"/>
                          </a:solidFill>
                          <a:effectLst/>
                          <a:latin typeface="+mn-lt"/>
                          <a:ea typeface="Corbel" charset="0"/>
                          <a:cs typeface="+mn-cs"/>
                        </a:rPr>
                        <a:t>4</a:t>
                      </a:r>
                    </a:p>
                  </a:txBody>
                  <a:tcPr marL="51966" marR="51966" marT="0" marB="0"/>
                </a:tc>
                <a:tc>
                  <a:txBody>
                    <a:bodyPr/>
                    <a:lstStyle/>
                    <a:p>
                      <a:pPr marL="0" marR="0">
                        <a:lnSpc>
                          <a:spcPts val="2000"/>
                        </a:lnSpc>
                        <a:spcBef>
                          <a:spcPts val="0"/>
                        </a:spcBef>
                        <a:spcAft>
                          <a:spcPts val="650"/>
                        </a:spcAft>
                      </a:pPr>
                      <a:r>
                        <a:rPr lang="en-GB" sz="1500" b="1" i="1" dirty="0" smtClean="0">
                          <a:solidFill>
                            <a:schemeClr val="tx1"/>
                          </a:solidFill>
                          <a:effectLst/>
                          <a:latin typeface="+mn-lt"/>
                          <a:ea typeface="Corbel" charset="0"/>
                          <a:cs typeface="+mn-cs"/>
                        </a:rPr>
                        <a:t>Terms of engagement,</a:t>
                      </a:r>
                      <a:r>
                        <a:rPr lang="en-GB" sz="1500" b="1" i="1" baseline="0" dirty="0" smtClean="0">
                          <a:solidFill>
                            <a:schemeClr val="tx1"/>
                          </a:solidFill>
                          <a:effectLst/>
                          <a:latin typeface="+mn-lt"/>
                          <a:ea typeface="Corbel" charset="0"/>
                          <a:cs typeface="+mn-cs"/>
                        </a:rPr>
                        <a:t> </a:t>
                      </a:r>
                      <a:r>
                        <a:rPr lang="en-GB" sz="1500" b="1" i="1" dirty="0" smtClean="0">
                          <a:solidFill>
                            <a:schemeClr val="tx1"/>
                          </a:solidFill>
                          <a:effectLst/>
                          <a:latin typeface="+mn-lt"/>
                          <a:ea typeface="Corbel" charset="0"/>
                          <a:cs typeface="+mn-cs"/>
                        </a:rPr>
                        <a:t>discussion framework</a:t>
                      </a:r>
                      <a:r>
                        <a:rPr lang="en-GB" sz="1500" b="0" i="1" dirty="0" smtClean="0">
                          <a:solidFill>
                            <a:schemeClr val="tx1"/>
                          </a:solidFill>
                          <a:effectLst/>
                          <a:latin typeface="+mn-lt"/>
                          <a:ea typeface="Corbel" charset="0"/>
                          <a:cs typeface="+mn-cs"/>
                        </a:rPr>
                        <a:t>: product,</a:t>
                      </a:r>
                      <a:r>
                        <a:rPr lang="en-GB" sz="1500" b="0" i="1" baseline="0" dirty="0" smtClean="0">
                          <a:solidFill>
                            <a:schemeClr val="tx1"/>
                          </a:solidFill>
                          <a:effectLst/>
                          <a:latin typeface="+mn-lt"/>
                          <a:ea typeface="Corbel" charset="0"/>
                          <a:cs typeface="+mn-cs"/>
                        </a:rPr>
                        <a:t> business, tech, data</a:t>
                      </a:r>
                    </a:p>
                  </a:txBody>
                  <a:tcPr marL="51966" marR="51966" marT="0" marB="0"/>
                </a:tc>
              </a:tr>
            </a:tbl>
          </a:graphicData>
        </a:graphic>
      </p:graphicFrame>
      <p:sp>
        <p:nvSpPr>
          <p:cNvPr id="2" name="TextBox 1"/>
          <p:cNvSpPr txBox="1"/>
          <p:nvPr/>
        </p:nvSpPr>
        <p:spPr>
          <a:xfrm>
            <a:off x="7074261" y="4614914"/>
            <a:ext cx="1072670" cy="186991"/>
          </a:xfrm>
          <a:prstGeom prst="rect">
            <a:avLst/>
          </a:prstGeom>
          <a:noFill/>
        </p:spPr>
        <p:txBody>
          <a:bodyPr wrap="none" lIns="80165" tIns="40083" rIns="80165" bIns="40083" rtlCol="0">
            <a:spAutoFit/>
          </a:bodyPr>
          <a:lstStyle/>
          <a:p>
            <a:r>
              <a:rPr lang="en-US" sz="700" dirty="0"/>
              <a:t>[Source: Enders Analysis]</a:t>
            </a:r>
          </a:p>
        </p:txBody>
      </p:sp>
    </p:spTree>
    <p:extLst>
      <p:ext uri="{BB962C8B-B14F-4D97-AF65-F5344CB8AC3E}">
        <p14:creationId xmlns:p14="http://schemas.microsoft.com/office/powerpoint/2010/main" val="4192594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059" b="-133"/>
          <a:stretch/>
        </p:blipFill>
        <p:spPr>
          <a:xfrm>
            <a:off x="0" y="15750"/>
            <a:ext cx="9144000" cy="5560142"/>
          </a:xfrm>
          <a:prstGeom prst="rect">
            <a:avLst/>
          </a:prstGeom>
        </p:spPr>
      </p:pic>
      <p:sp>
        <p:nvSpPr>
          <p:cNvPr id="6" name="Title 1"/>
          <p:cNvSpPr txBox="1">
            <a:spLocks/>
          </p:cNvSpPr>
          <p:nvPr/>
        </p:nvSpPr>
        <p:spPr>
          <a:xfrm>
            <a:off x="179512" y="332656"/>
            <a:ext cx="864096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100" b="1" dirty="0" smtClean="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OVERVIEW OF THE DIGITAL NEWS ECOSYSTEM </a:t>
            </a:r>
            <a:r>
              <a:rPr lang="en-GB" sz="3100" dirty="0" smtClean="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
            </a:r>
            <a:br>
              <a:rPr lang="en-GB" sz="3100" dirty="0" smtClean="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br>
            <a:endParaRPr lang="en-GB" sz="3100" dirty="0">
              <a:solidFill>
                <a:schemeClr val="bg1">
                  <a:lumMod val="95000"/>
                </a:schemeClr>
              </a:solidFill>
              <a:effectLst>
                <a:glow rad="1104900">
                  <a:schemeClr val="tx1">
                    <a:alpha val="61000"/>
                  </a:schemeClr>
                </a:glow>
              </a:effectLst>
              <a:latin typeface="Arial" panose="020B0604020202020204" pitchFamily="34" charset="0"/>
              <a:ea typeface="Meiryo" panose="020B0604030504040204" pitchFamily="34" charset="-128"/>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12" t="4152" r="16946" b="11031"/>
          <a:stretch/>
        </p:blipFill>
        <p:spPr>
          <a:xfrm>
            <a:off x="215964" y="1844824"/>
            <a:ext cx="958725" cy="9696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301" y="2924942"/>
            <a:ext cx="954135" cy="96960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8099" t="20645" r="10688" b="24516"/>
          <a:stretch/>
        </p:blipFill>
        <p:spPr>
          <a:xfrm>
            <a:off x="245385" y="5085184"/>
            <a:ext cx="956193" cy="969601"/>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8898"/>
          <a:stretch/>
        </p:blipFill>
        <p:spPr>
          <a:xfrm>
            <a:off x="236342" y="4005064"/>
            <a:ext cx="936051" cy="969601"/>
          </a:xfrm>
          <a:prstGeom prst="rect">
            <a:avLst/>
          </a:prstGeom>
        </p:spPr>
      </p:pic>
      <p:sp>
        <p:nvSpPr>
          <p:cNvPr id="11" name="TextBox 10"/>
          <p:cNvSpPr txBox="1"/>
          <p:nvPr/>
        </p:nvSpPr>
        <p:spPr>
          <a:xfrm>
            <a:off x="1627064" y="2144958"/>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Polly Curtis – Editor-in-Chief, </a:t>
            </a:r>
            <a:r>
              <a:rPr lang="en-GB" dirty="0" err="1" smtClean="0">
                <a:solidFill>
                  <a:schemeClr val="bg1"/>
                </a:solidFill>
                <a:latin typeface="Arial" panose="020B0604020202020204" pitchFamily="34" charset="0"/>
                <a:cs typeface="Arial" panose="020B0604020202020204" pitchFamily="34" charset="0"/>
              </a:rPr>
              <a:t>HuffPost</a:t>
            </a:r>
            <a:r>
              <a:rPr lang="en-GB" dirty="0" smtClean="0">
                <a:solidFill>
                  <a:schemeClr val="bg1"/>
                </a:solidFill>
                <a:latin typeface="Arial" panose="020B0604020202020204" pitchFamily="34" charset="0"/>
                <a:cs typeface="Arial" panose="020B0604020202020204" pitchFamily="34" charset="0"/>
              </a:rPr>
              <a:t> </a:t>
            </a:r>
            <a:endParaRPr lang="en-GB"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25012" y="3225076"/>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Alison </a:t>
            </a:r>
            <a:r>
              <a:rPr lang="en-GB" dirty="0" err="1" smtClean="0">
                <a:solidFill>
                  <a:schemeClr val="bg1"/>
                </a:solidFill>
                <a:latin typeface="Arial" panose="020B0604020202020204" pitchFamily="34" charset="0"/>
                <a:cs typeface="Arial" panose="020B0604020202020204" pitchFamily="34" charset="0"/>
              </a:rPr>
              <a:t>Gow</a:t>
            </a:r>
            <a:r>
              <a:rPr lang="en-GB" dirty="0" smtClean="0">
                <a:solidFill>
                  <a:schemeClr val="bg1"/>
                </a:solidFill>
                <a:latin typeface="Arial" panose="020B0604020202020204" pitchFamily="34" charset="0"/>
                <a:cs typeface="Arial" panose="020B0604020202020204" pitchFamily="34" charset="0"/>
              </a:rPr>
              <a:t> – Editor-in-Chief, Digital, Trinity Mirror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625012" y="4152671"/>
            <a:ext cx="7518988" cy="646331"/>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Douglas McCabe – CEO and Director of publishing and Tech, Enders Analysis </a:t>
            </a:r>
            <a:endParaRPr lang="en-GB"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1625012" y="5385318"/>
            <a:ext cx="7056784" cy="369332"/>
          </a:xfrm>
          <a:prstGeom prst="rect">
            <a:avLst/>
          </a:prstGeom>
          <a:noFill/>
        </p:spPr>
        <p:txBody>
          <a:bodyPr wrap="square" rtlCol="0">
            <a:spAutoFit/>
          </a:bodyPr>
          <a:lstStyle/>
          <a:p>
            <a:r>
              <a:rPr lang="en-GB" dirty="0" err="1" smtClean="0">
                <a:solidFill>
                  <a:schemeClr val="bg1"/>
                </a:solidFill>
                <a:latin typeface="Arial" panose="020B0604020202020204" pitchFamily="34" charset="0"/>
                <a:cs typeface="Arial" panose="020B0604020202020204" pitchFamily="34" charset="0"/>
              </a:rPr>
              <a:t>Nic</a:t>
            </a:r>
            <a:r>
              <a:rPr lang="en-GB" dirty="0" smtClean="0">
                <a:solidFill>
                  <a:schemeClr val="bg1"/>
                </a:solidFill>
                <a:latin typeface="Arial" panose="020B0604020202020204" pitchFamily="34" charset="0"/>
                <a:cs typeface="Arial" panose="020B0604020202020204" pitchFamily="34" charset="0"/>
              </a:rPr>
              <a:t> Newman – Senior Research Associate, Oxford University </a:t>
            </a:r>
            <a:endParaRPr lang="en-GB"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79512" y="6300028"/>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13697036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059" b="-133"/>
          <a:stretch/>
        </p:blipFill>
        <p:spPr>
          <a:xfrm>
            <a:off x="2631" y="3886"/>
            <a:ext cx="9144000" cy="5560142"/>
          </a:xfrm>
          <a:prstGeom prst="rect">
            <a:avLst/>
          </a:prstGeom>
        </p:spPr>
      </p:pic>
      <p:sp>
        <p:nvSpPr>
          <p:cNvPr id="5" name="Title 1"/>
          <p:cNvSpPr txBox="1">
            <a:spLocks/>
          </p:cNvSpPr>
          <p:nvPr/>
        </p:nvSpPr>
        <p:spPr>
          <a:xfrm>
            <a:off x="179512" y="485800"/>
            <a:ext cx="864096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100" b="1" dirty="0" smtClean="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ONLINE ADVERSTISING. IS THE SYSTEM BROKEN AND HOW CAN WE FIX IT? </a:t>
            </a:r>
            <a:r>
              <a:rPr lang="en-GB" sz="3100" dirty="0" smtClean="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
            </a:r>
            <a:br>
              <a:rPr lang="en-GB" sz="3100" dirty="0" smtClean="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br>
            <a:endParaRPr lang="en-GB" sz="3100" dirty="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312" t="5418" r="16095"/>
          <a:stretch/>
        </p:blipFill>
        <p:spPr>
          <a:xfrm>
            <a:off x="303961" y="1988840"/>
            <a:ext cx="929960" cy="96960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600" t="2857" r="19828" b="29257"/>
          <a:stretch/>
        </p:blipFill>
        <p:spPr>
          <a:xfrm>
            <a:off x="275195" y="3429000"/>
            <a:ext cx="958726" cy="96960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9939" t="5904" r="7761" b="42759"/>
          <a:stretch/>
        </p:blipFill>
        <p:spPr>
          <a:xfrm>
            <a:off x="252857" y="4890157"/>
            <a:ext cx="956112" cy="969601"/>
          </a:xfrm>
          <a:prstGeom prst="rect">
            <a:avLst/>
          </a:prstGeom>
        </p:spPr>
      </p:pic>
      <p:sp>
        <p:nvSpPr>
          <p:cNvPr id="10" name="TextBox 9"/>
          <p:cNvSpPr txBox="1"/>
          <p:nvPr/>
        </p:nvSpPr>
        <p:spPr>
          <a:xfrm>
            <a:off x="1627064" y="2288974"/>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Alistair </a:t>
            </a:r>
            <a:r>
              <a:rPr lang="en-GB" dirty="0" err="1" smtClean="0">
                <a:solidFill>
                  <a:schemeClr val="bg1"/>
                </a:solidFill>
                <a:latin typeface="Arial" panose="020B0604020202020204" pitchFamily="34" charset="0"/>
                <a:cs typeface="Arial" panose="020B0604020202020204" pitchFamily="34" charset="0"/>
              </a:rPr>
              <a:t>MacCallum</a:t>
            </a:r>
            <a:r>
              <a:rPr lang="en-GB" dirty="0" smtClean="0">
                <a:solidFill>
                  <a:schemeClr val="bg1"/>
                </a:solidFill>
                <a:latin typeface="Arial" panose="020B0604020202020204" pitchFamily="34" charset="0"/>
                <a:cs typeface="Arial" panose="020B0604020202020204" pitchFamily="34" charset="0"/>
              </a:rPr>
              <a:t> – Chief Executive Officer, m/SIX</a:t>
            </a:r>
            <a:endParaRPr lang="en-GB"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1619672" y="3695570"/>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Daniel Spears – Programmatic Director, The Guardian </a:t>
            </a:r>
            <a:endParaRPr lang="en-GB"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19672" y="5051791"/>
            <a:ext cx="7056784" cy="646331"/>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Henry Faure Walker – Chief Executive Officer, Newsquest Media Group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79512" y="6300028"/>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29854146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cxnSp>
        <p:nvCxnSpPr>
          <p:cNvPr id="131" name="Shape 131"/>
          <p:cNvCxnSpPr/>
          <p:nvPr/>
        </p:nvCxnSpPr>
        <p:spPr>
          <a:xfrm rot="10800000">
            <a:off x="4730606" y="1730227"/>
            <a:ext cx="12600" cy="3080800"/>
          </a:xfrm>
          <a:prstGeom prst="straightConnector1">
            <a:avLst/>
          </a:prstGeom>
          <a:noFill/>
          <a:ln w="38100" cap="flat" cmpd="sng">
            <a:solidFill>
              <a:srgbClr val="CCCCCC"/>
            </a:solidFill>
            <a:prstDash val="solid"/>
            <a:round/>
            <a:headEnd type="none" w="lg" len="lg"/>
            <a:tailEnd type="triangle" w="lg" len="lg"/>
          </a:ln>
        </p:spPr>
      </p:cxnSp>
      <p:sp>
        <p:nvSpPr>
          <p:cNvPr id="132" name="Shape 132"/>
          <p:cNvSpPr txBox="1"/>
          <p:nvPr/>
        </p:nvSpPr>
        <p:spPr>
          <a:xfrm>
            <a:off x="6894956" y="2836125"/>
            <a:ext cx="951900" cy="972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GB" sz="1100">
                <a:latin typeface="Georgia"/>
                <a:ea typeface="Georgia"/>
                <a:cs typeface="Georgia"/>
                <a:sym typeface="Georgia"/>
              </a:rPr>
              <a:t>Fraud &amp;</a:t>
            </a:r>
          </a:p>
          <a:p>
            <a:pPr lvl="0" algn="ctr" rtl="0">
              <a:spcBef>
                <a:spcPts val="0"/>
              </a:spcBef>
              <a:buNone/>
            </a:pPr>
            <a:r>
              <a:rPr lang="en-GB" sz="1100">
                <a:latin typeface="Georgia"/>
                <a:ea typeface="Georgia"/>
                <a:cs typeface="Georgia"/>
                <a:sym typeface="Georgia"/>
              </a:rPr>
              <a:t>NHT</a:t>
            </a:r>
          </a:p>
        </p:txBody>
      </p:sp>
      <p:sp>
        <p:nvSpPr>
          <p:cNvPr id="133" name="Shape 133"/>
          <p:cNvSpPr txBox="1"/>
          <p:nvPr/>
        </p:nvSpPr>
        <p:spPr>
          <a:xfrm>
            <a:off x="1270425" y="770133"/>
            <a:ext cx="5624400" cy="972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GB" sz="1400" b="1">
                <a:latin typeface="Georgia"/>
                <a:ea typeface="Georgia"/>
                <a:cs typeface="Georgia"/>
                <a:sym typeface="Georgia"/>
              </a:rPr>
              <a:t>Buyers</a:t>
            </a:r>
          </a:p>
        </p:txBody>
      </p:sp>
      <p:sp>
        <p:nvSpPr>
          <p:cNvPr id="134" name="Shape 134"/>
          <p:cNvSpPr txBox="1"/>
          <p:nvPr/>
        </p:nvSpPr>
        <p:spPr>
          <a:xfrm>
            <a:off x="2475881" y="6323325"/>
            <a:ext cx="6385800" cy="267200"/>
          </a:xfrm>
          <a:prstGeom prst="rect">
            <a:avLst/>
          </a:prstGeom>
          <a:noFill/>
          <a:ln>
            <a:noFill/>
          </a:ln>
        </p:spPr>
        <p:txBody>
          <a:bodyPr wrap="square" lIns="91425" tIns="91425" rIns="91425" bIns="91425" anchor="t" anchorCtr="0">
            <a:noAutofit/>
          </a:bodyPr>
          <a:lstStyle/>
          <a:p>
            <a:pPr lvl="0" algn="r" rtl="0">
              <a:spcBef>
                <a:spcPts val="0"/>
              </a:spcBef>
              <a:buNone/>
            </a:pPr>
            <a:r>
              <a:rPr lang="en-GB" sz="900">
                <a:solidFill>
                  <a:srgbClr val="B7B7B7"/>
                </a:solidFill>
                <a:latin typeface="Georgia"/>
                <a:ea typeface="Georgia"/>
                <a:cs typeface="Georgia"/>
                <a:sym typeface="Georgia"/>
              </a:rPr>
              <a:t>Source: Integral Ad Science; publisher data &amp; 2017 H1 global benchmarks + Lumen Research</a:t>
            </a:r>
          </a:p>
        </p:txBody>
      </p:sp>
      <p:sp>
        <p:nvSpPr>
          <p:cNvPr id="135" name="Shape 135"/>
          <p:cNvSpPr txBox="1"/>
          <p:nvPr/>
        </p:nvSpPr>
        <p:spPr>
          <a:xfrm>
            <a:off x="1270181" y="5917900"/>
            <a:ext cx="5366400" cy="391200"/>
          </a:xfrm>
          <a:prstGeom prst="rect">
            <a:avLst/>
          </a:prstGeom>
          <a:solidFill>
            <a:srgbClr val="D9D9D9"/>
          </a:solidFill>
          <a:ln>
            <a:noFill/>
          </a:ln>
        </p:spPr>
        <p:txBody>
          <a:bodyPr wrap="square" lIns="91425" tIns="91425" rIns="91425" bIns="91425" anchor="ctr" anchorCtr="0">
            <a:noAutofit/>
          </a:bodyPr>
          <a:lstStyle/>
          <a:p>
            <a:pPr lvl="0" algn="ctr" rtl="0">
              <a:spcBef>
                <a:spcPts val="0"/>
              </a:spcBef>
              <a:buNone/>
            </a:pPr>
            <a:r>
              <a:rPr lang="en-GB">
                <a:solidFill>
                  <a:srgbClr val="434343"/>
                </a:solidFill>
                <a:latin typeface="Georgia"/>
                <a:ea typeface="Georgia"/>
                <a:cs typeface="Georgia"/>
                <a:sym typeface="Georgia"/>
              </a:rPr>
              <a:t>Consumer engagement</a:t>
            </a:r>
            <a:r>
              <a:rPr lang="en-GB" sz="1400">
                <a:latin typeface="Georgia"/>
                <a:ea typeface="Georgia"/>
                <a:cs typeface="Georgia"/>
                <a:sym typeface="Georgia"/>
              </a:rPr>
              <a:t>	</a:t>
            </a:r>
          </a:p>
        </p:txBody>
      </p:sp>
      <p:sp>
        <p:nvSpPr>
          <p:cNvPr id="136" name="Shape 136"/>
          <p:cNvSpPr txBox="1"/>
          <p:nvPr/>
        </p:nvSpPr>
        <p:spPr>
          <a:xfrm>
            <a:off x="1265748" y="231967"/>
            <a:ext cx="5624400" cy="391200"/>
          </a:xfrm>
          <a:prstGeom prst="rect">
            <a:avLst/>
          </a:prstGeom>
          <a:solidFill>
            <a:srgbClr val="D9D9D9"/>
          </a:solid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None/>
            </a:pPr>
            <a:r>
              <a:rPr lang="en-GB">
                <a:solidFill>
                  <a:srgbClr val="434343"/>
                </a:solidFill>
                <a:latin typeface="Georgia"/>
                <a:ea typeface="Georgia"/>
                <a:cs typeface="Georgia"/>
                <a:sym typeface="Georgia"/>
              </a:rPr>
              <a:t>Digital a</a:t>
            </a:r>
            <a:r>
              <a:rPr lang="en-GB" sz="1400">
                <a:solidFill>
                  <a:srgbClr val="434343"/>
                </a:solidFill>
                <a:latin typeface="Georgia"/>
                <a:ea typeface="Georgia"/>
                <a:cs typeface="Georgia"/>
                <a:sym typeface="Georgia"/>
              </a:rPr>
              <a:t>dspend	</a:t>
            </a:r>
          </a:p>
        </p:txBody>
      </p:sp>
      <p:pic>
        <p:nvPicPr>
          <p:cNvPr id="137" name="Shape 137"/>
          <p:cNvPicPr preferRelativeResize="0"/>
          <p:nvPr/>
        </p:nvPicPr>
        <p:blipFill>
          <a:blip r:embed="rId3">
            <a:alphaModFix/>
          </a:blip>
          <a:stretch>
            <a:fillRect/>
          </a:stretch>
        </p:blipFill>
        <p:spPr>
          <a:xfrm>
            <a:off x="7420943" y="2787559"/>
            <a:ext cx="951900" cy="1135159"/>
          </a:xfrm>
          <a:prstGeom prst="rect">
            <a:avLst/>
          </a:prstGeom>
          <a:noFill/>
          <a:ln>
            <a:noFill/>
          </a:ln>
        </p:spPr>
      </p:pic>
      <p:cxnSp>
        <p:nvCxnSpPr>
          <p:cNvPr id="138" name="Shape 138"/>
          <p:cNvCxnSpPr/>
          <p:nvPr/>
        </p:nvCxnSpPr>
        <p:spPr>
          <a:xfrm rot="10800000">
            <a:off x="2690550" y="1738639"/>
            <a:ext cx="12600" cy="3080800"/>
          </a:xfrm>
          <a:prstGeom prst="straightConnector1">
            <a:avLst/>
          </a:prstGeom>
          <a:noFill/>
          <a:ln w="38100" cap="flat" cmpd="sng">
            <a:solidFill>
              <a:srgbClr val="CCCCCC"/>
            </a:solidFill>
            <a:prstDash val="solid"/>
            <a:round/>
            <a:headEnd type="none" w="lg" len="lg"/>
            <a:tailEnd type="triangle" w="lg" len="lg"/>
          </a:ln>
        </p:spPr>
      </p:cxnSp>
      <p:cxnSp>
        <p:nvCxnSpPr>
          <p:cNvPr id="139" name="Shape 139"/>
          <p:cNvCxnSpPr/>
          <p:nvPr/>
        </p:nvCxnSpPr>
        <p:spPr>
          <a:xfrm rot="10800000">
            <a:off x="6030946" y="1730239"/>
            <a:ext cx="12600" cy="3080800"/>
          </a:xfrm>
          <a:prstGeom prst="straightConnector1">
            <a:avLst/>
          </a:prstGeom>
          <a:noFill/>
          <a:ln w="38100" cap="flat" cmpd="sng">
            <a:solidFill>
              <a:srgbClr val="CCCCCC"/>
            </a:solidFill>
            <a:prstDash val="solid"/>
            <a:round/>
            <a:headEnd type="none" w="lg" len="lg"/>
            <a:tailEnd type="triangle" w="lg" len="lg"/>
          </a:ln>
        </p:spPr>
      </p:cxnSp>
      <p:sp>
        <p:nvSpPr>
          <p:cNvPr id="140" name="Shape 140"/>
          <p:cNvSpPr txBox="1"/>
          <p:nvPr/>
        </p:nvSpPr>
        <p:spPr>
          <a:xfrm>
            <a:off x="4077394" y="3489400"/>
            <a:ext cx="2559000" cy="972400"/>
          </a:xfrm>
          <a:prstGeom prst="rect">
            <a:avLst/>
          </a:prstGeom>
          <a:solidFill>
            <a:srgbClr val="FFFFFF"/>
          </a:solid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GB" sz="1200">
                <a:latin typeface="Georgia"/>
                <a:ea typeface="Georgia"/>
                <a:cs typeface="Georgia"/>
                <a:sym typeface="Georgia"/>
              </a:rPr>
              <a:t>   Primary intermediary	</a:t>
            </a:r>
          </a:p>
          <a:p>
            <a:pPr lvl="0" algn="ctr" rtl="0">
              <a:spcBef>
                <a:spcPts val="0"/>
              </a:spcBef>
              <a:buNone/>
            </a:pPr>
            <a:r>
              <a:rPr lang="en-GB" sz="1200">
                <a:latin typeface="Georgia"/>
                <a:ea typeface="Georgia"/>
                <a:cs typeface="Georgia"/>
                <a:sym typeface="Georgia"/>
              </a:rPr>
              <a:t>“ad exchanges”</a:t>
            </a:r>
          </a:p>
        </p:txBody>
      </p:sp>
      <p:sp>
        <p:nvSpPr>
          <p:cNvPr id="141" name="Shape 141"/>
          <p:cNvSpPr txBox="1"/>
          <p:nvPr/>
        </p:nvSpPr>
        <p:spPr>
          <a:xfrm>
            <a:off x="5489269" y="2157525"/>
            <a:ext cx="1147200" cy="972400"/>
          </a:xfrm>
          <a:prstGeom prst="rect">
            <a:avLst/>
          </a:prstGeom>
          <a:solidFill>
            <a:srgbClr val="FFFFFF"/>
          </a:solid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GB" sz="1200">
                <a:latin typeface="Georgia"/>
                <a:ea typeface="Georgia"/>
                <a:cs typeface="Georgia"/>
                <a:sym typeface="Georgia"/>
              </a:rPr>
              <a:t>Secondary intermediary</a:t>
            </a:r>
          </a:p>
          <a:p>
            <a:pPr lvl="0" algn="ctr" rtl="0">
              <a:spcBef>
                <a:spcPts val="0"/>
              </a:spcBef>
              <a:buNone/>
            </a:pPr>
            <a:r>
              <a:rPr lang="en-GB" sz="1200">
                <a:latin typeface="Georgia"/>
                <a:ea typeface="Georgia"/>
                <a:cs typeface="Georgia"/>
                <a:sym typeface="Georgia"/>
              </a:rPr>
              <a:t>“resellers”</a:t>
            </a:r>
          </a:p>
        </p:txBody>
      </p:sp>
      <p:pic>
        <p:nvPicPr>
          <p:cNvPr id="142" name="Shape 142"/>
          <p:cNvPicPr preferRelativeResize="0"/>
          <p:nvPr/>
        </p:nvPicPr>
        <p:blipFill>
          <a:blip r:embed="rId4">
            <a:alphaModFix/>
          </a:blip>
          <a:stretch>
            <a:fillRect/>
          </a:stretch>
        </p:blipFill>
        <p:spPr>
          <a:xfrm>
            <a:off x="6221112" y="2648739"/>
            <a:ext cx="951976" cy="1269301"/>
          </a:xfrm>
          <a:prstGeom prst="rect">
            <a:avLst/>
          </a:prstGeom>
          <a:noFill/>
          <a:ln>
            <a:noFill/>
          </a:ln>
        </p:spPr>
      </p:pic>
      <p:pic>
        <p:nvPicPr>
          <p:cNvPr id="143" name="Shape 143"/>
          <p:cNvPicPr preferRelativeResize="0"/>
          <p:nvPr/>
        </p:nvPicPr>
        <p:blipFill>
          <a:blip r:embed="rId3">
            <a:alphaModFix/>
          </a:blip>
          <a:stretch>
            <a:fillRect/>
          </a:stretch>
        </p:blipFill>
        <p:spPr>
          <a:xfrm>
            <a:off x="6413017" y="2081313"/>
            <a:ext cx="461124" cy="549915"/>
          </a:xfrm>
          <a:prstGeom prst="rect">
            <a:avLst/>
          </a:prstGeom>
          <a:noFill/>
          <a:ln>
            <a:noFill/>
          </a:ln>
        </p:spPr>
      </p:pic>
      <p:grpSp>
        <p:nvGrpSpPr>
          <p:cNvPr id="144" name="Shape 144"/>
          <p:cNvGrpSpPr/>
          <p:nvPr/>
        </p:nvGrpSpPr>
        <p:grpSpPr>
          <a:xfrm>
            <a:off x="2287201" y="2649229"/>
            <a:ext cx="819300" cy="1092400"/>
            <a:chOff x="3049601" y="2649229"/>
            <a:chExt cx="1092400" cy="1092400"/>
          </a:xfrm>
        </p:grpSpPr>
        <p:pic>
          <p:nvPicPr>
            <p:cNvPr id="145" name="Shape 145"/>
            <p:cNvPicPr preferRelativeResize="0"/>
            <p:nvPr/>
          </p:nvPicPr>
          <p:blipFill>
            <a:blip r:embed="rId5">
              <a:alphaModFix/>
            </a:blip>
            <a:stretch>
              <a:fillRect/>
            </a:stretch>
          </p:blipFill>
          <p:spPr>
            <a:xfrm>
              <a:off x="3049601" y="2649229"/>
              <a:ext cx="1092400" cy="1092400"/>
            </a:xfrm>
            <a:prstGeom prst="rect">
              <a:avLst/>
            </a:prstGeom>
            <a:noFill/>
            <a:ln>
              <a:noFill/>
            </a:ln>
          </p:spPr>
        </p:pic>
        <p:sp>
          <p:nvSpPr>
            <p:cNvPr id="146" name="Shape 146"/>
            <p:cNvSpPr txBox="1"/>
            <p:nvPr/>
          </p:nvSpPr>
          <p:spPr>
            <a:xfrm>
              <a:off x="3300631" y="2863750"/>
              <a:ext cx="614700" cy="487200"/>
            </a:xfrm>
            <a:prstGeom prst="rect">
              <a:avLst/>
            </a:prstGeom>
            <a:noFill/>
            <a:ln>
              <a:noFill/>
            </a:ln>
          </p:spPr>
          <p:txBody>
            <a:bodyPr wrap="square" lIns="68575" tIns="68575" rIns="68575" bIns="68575" anchor="t" anchorCtr="0">
              <a:noAutofit/>
            </a:bodyPr>
            <a:lstStyle/>
            <a:p>
              <a:pPr lvl="0" algn="ctr" rtl="0">
                <a:spcBef>
                  <a:spcPts val="0"/>
                </a:spcBef>
                <a:buNone/>
              </a:pPr>
              <a:r>
                <a:rPr lang="en-GB" sz="900" b="1">
                  <a:latin typeface="Georgia"/>
                  <a:ea typeface="Georgia"/>
                  <a:cs typeface="Georgia"/>
                  <a:sym typeface="Georgia"/>
                </a:rPr>
                <a:t>&lt;15%</a:t>
              </a:r>
            </a:p>
          </p:txBody>
        </p:sp>
      </p:grpSp>
      <p:grpSp>
        <p:nvGrpSpPr>
          <p:cNvPr id="147" name="Shape 147"/>
          <p:cNvGrpSpPr/>
          <p:nvPr/>
        </p:nvGrpSpPr>
        <p:grpSpPr>
          <a:xfrm>
            <a:off x="4322639" y="2649229"/>
            <a:ext cx="819300" cy="1092400"/>
            <a:chOff x="5763519" y="2649229"/>
            <a:chExt cx="1092400" cy="1092400"/>
          </a:xfrm>
        </p:grpSpPr>
        <p:pic>
          <p:nvPicPr>
            <p:cNvPr id="148" name="Shape 148"/>
            <p:cNvPicPr preferRelativeResize="0"/>
            <p:nvPr/>
          </p:nvPicPr>
          <p:blipFill>
            <a:blip r:embed="rId5">
              <a:alphaModFix/>
            </a:blip>
            <a:stretch>
              <a:fillRect/>
            </a:stretch>
          </p:blipFill>
          <p:spPr>
            <a:xfrm>
              <a:off x="5763519" y="2649229"/>
              <a:ext cx="1092400" cy="1092400"/>
            </a:xfrm>
            <a:prstGeom prst="rect">
              <a:avLst/>
            </a:prstGeom>
            <a:noFill/>
            <a:ln>
              <a:noFill/>
            </a:ln>
          </p:spPr>
        </p:pic>
        <p:sp>
          <p:nvSpPr>
            <p:cNvPr id="149" name="Shape 149"/>
            <p:cNvSpPr txBox="1"/>
            <p:nvPr/>
          </p:nvSpPr>
          <p:spPr>
            <a:xfrm>
              <a:off x="6014550" y="2863750"/>
              <a:ext cx="614700" cy="487200"/>
            </a:xfrm>
            <a:prstGeom prst="rect">
              <a:avLst/>
            </a:prstGeom>
            <a:noFill/>
            <a:ln>
              <a:noFill/>
            </a:ln>
          </p:spPr>
          <p:txBody>
            <a:bodyPr wrap="square" lIns="68575" tIns="68575" rIns="68575" bIns="68575" anchor="t" anchorCtr="0">
              <a:noAutofit/>
            </a:bodyPr>
            <a:lstStyle/>
            <a:p>
              <a:pPr lvl="0" algn="ctr" rtl="0">
                <a:spcBef>
                  <a:spcPts val="0"/>
                </a:spcBef>
                <a:buNone/>
              </a:pPr>
              <a:r>
                <a:rPr lang="en-GB" sz="900" b="1">
                  <a:latin typeface="Georgia"/>
                  <a:ea typeface="Georgia"/>
                  <a:cs typeface="Georgia"/>
                  <a:sym typeface="Georgia"/>
                </a:rPr>
                <a:t>&gt;45%</a:t>
              </a:r>
            </a:p>
          </p:txBody>
        </p:sp>
      </p:grpSp>
      <p:grpSp>
        <p:nvGrpSpPr>
          <p:cNvPr id="150" name="Shape 150"/>
          <p:cNvGrpSpPr/>
          <p:nvPr/>
        </p:nvGrpSpPr>
        <p:grpSpPr>
          <a:xfrm>
            <a:off x="6934926" y="231684"/>
            <a:ext cx="1550431" cy="972675"/>
            <a:chOff x="6934925" y="173763"/>
            <a:chExt cx="1550431" cy="729506"/>
          </a:xfrm>
        </p:grpSpPr>
        <p:sp>
          <p:nvSpPr>
            <p:cNvPr id="151" name="Shape 151"/>
            <p:cNvSpPr txBox="1"/>
            <p:nvPr/>
          </p:nvSpPr>
          <p:spPr>
            <a:xfrm>
              <a:off x="7533456" y="173969"/>
              <a:ext cx="951900" cy="7293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t" anchorCtr="0">
              <a:noAutofit/>
            </a:bodyPr>
            <a:lstStyle/>
            <a:p>
              <a:pPr lvl="0" algn="ctr" rtl="0">
                <a:spcBef>
                  <a:spcPts val="0"/>
                </a:spcBef>
                <a:buNone/>
              </a:pPr>
              <a:r>
                <a:rPr lang="en-GB" sz="1100">
                  <a:latin typeface="Georgia"/>
                  <a:ea typeface="Georgia"/>
                  <a:cs typeface="Georgia"/>
                  <a:sym typeface="Georgia"/>
                </a:rPr>
                <a:t>Duopoly</a:t>
              </a:r>
            </a:p>
          </p:txBody>
        </p:sp>
        <p:pic>
          <p:nvPicPr>
            <p:cNvPr id="152" name="Shape 152"/>
            <p:cNvPicPr preferRelativeResize="0"/>
            <p:nvPr/>
          </p:nvPicPr>
          <p:blipFill>
            <a:blip r:embed="rId6">
              <a:alphaModFix/>
            </a:blip>
            <a:stretch>
              <a:fillRect/>
            </a:stretch>
          </p:blipFill>
          <p:spPr>
            <a:xfrm>
              <a:off x="8061642" y="510349"/>
              <a:ext cx="293400" cy="293399"/>
            </a:xfrm>
            <a:prstGeom prst="rect">
              <a:avLst/>
            </a:prstGeom>
            <a:noFill/>
            <a:ln>
              <a:noFill/>
            </a:ln>
          </p:spPr>
        </p:pic>
        <p:pic>
          <p:nvPicPr>
            <p:cNvPr id="153" name="Shape 153"/>
            <p:cNvPicPr preferRelativeResize="0"/>
            <p:nvPr/>
          </p:nvPicPr>
          <p:blipFill>
            <a:blip r:embed="rId7">
              <a:alphaModFix/>
            </a:blip>
            <a:stretch>
              <a:fillRect/>
            </a:stretch>
          </p:blipFill>
          <p:spPr>
            <a:xfrm>
              <a:off x="7667974" y="510350"/>
              <a:ext cx="293400" cy="293400"/>
            </a:xfrm>
            <a:prstGeom prst="rect">
              <a:avLst/>
            </a:prstGeom>
            <a:noFill/>
            <a:ln>
              <a:noFill/>
            </a:ln>
          </p:spPr>
        </p:pic>
        <p:sp>
          <p:nvSpPr>
            <p:cNvPr id="154" name="Shape 154"/>
            <p:cNvSpPr/>
            <p:nvPr/>
          </p:nvSpPr>
          <p:spPr>
            <a:xfrm>
              <a:off x="6934925" y="173763"/>
              <a:ext cx="555600" cy="293400"/>
            </a:xfrm>
            <a:prstGeom prst="homePlate">
              <a:avLst>
                <a:gd name="adj" fmla="val 50000"/>
              </a:avLst>
            </a:prstGeom>
            <a:solidFill>
              <a:srgbClr val="D9D9D9"/>
            </a:solid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None/>
              </a:pPr>
              <a:r>
                <a:rPr lang="en-GB" sz="800" b="1">
                  <a:solidFill>
                    <a:srgbClr val="434343"/>
                  </a:solidFill>
                  <a:latin typeface="Georgia"/>
                  <a:ea typeface="Georgia"/>
                  <a:cs typeface="Georgia"/>
                  <a:sym typeface="Georgia"/>
                </a:rPr>
                <a:t>60%</a:t>
              </a:r>
            </a:p>
          </p:txBody>
        </p:sp>
      </p:grpSp>
      <p:sp>
        <p:nvSpPr>
          <p:cNvPr id="155" name="Shape 155"/>
          <p:cNvSpPr txBox="1"/>
          <p:nvPr/>
        </p:nvSpPr>
        <p:spPr>
          <a:xfrm>
            <a:off x="1325531" y="4798975"/>
            <a:ext cx="4047600" cy="972400"/>
          </a:xfrm>
          <a:prstGeom prst="rect">
            <a:avLst/>
          </a:prstGeom>
          <a:noFill/>
          <a:ln w="19050" cap="flat" cmpd="sng">
            <a:solidFill>
              <a:srgbClr val="0000FF"/>
            </a:solidFill>
            <a:prstDash val="solid"/>
            <a:round/>
            <a:headEnd type="none" w="med" len="med"/>
            <a:tailEnd type="none" w="med" len="med"/>
          </a:ln>
        </p:spPr>
        <p:txBody>
          <a:bodyPr wrap="square" lIns="91425" tIns="91425" rIns="91425" bIns="91425" anchor="ctr" anchorCtr="0">
            <a:noAutofit/>
          </a:bodyPr>
          <a:lstStyle/>
          <a:p>
            <a:pPr lvl="0" indent="342900" algn="ctr" rtl="0">
              <a:spcBef>
                <a:spcPts val="0"/>
              </a:spcBef>
              <a:buNone/>
            </a:pPr>
            <a:r>
              <a:rPr lang="en-GB" sz="1400" b="1">
                <a:latin typeface="Georgia"/>
                <a:ea typeface="Georgia"/>
                <a:cs typeface="Georgia"/>
                <a:sym typeface="Georgia"/>
              </a:rPr>
              <a:t>Premium publishers	</a:t>
            </a:r>
          </a:p>
        </p:txBody>
      </p:sp>
      <p:sp>
        <p:nvSpPr>
          <p:cNvPr id="156" name="Shape 156"/>
          <p:cNvSpPr txBox="1"/>
          <p:nvPr/>
        </p:nvSpPr>
        <p:spPr>
          <a:xfrm>
            <a:off x="5489344" y="4798975"/>
            <a:ext cx="1147200" cy="972400"/>
          </a:xfrm>
          <a:prstGeom prst="rect">
            <a:avLst/>
          </a:prstGeom>
          <a:noFill/>
          <a:ln w="1905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GB" sz="1100">
                <a:latin typeface="Georgia"/>
                <a:ea typeface="Georgia"/>
                <a:cs typeface="Georgia"/>
                <a:sym typeface="Georgia"/>
              </a:rPr>
              <a:t>Longtail</a:t>
            </a:r>
          </a:p>
        </p:txBody>
      </p:sp>
      <p:grpSp>
        <p:nvGrpSpPr>
          <p:cNvPr id="157" name="Shape 157"/>
          <p:cNvGrpSpPr/>
          <p:nvPr/>
        </p:nvGrpSpPr>
        <p:grpSpPr>
          <a:xfrm>
            <a:off x="530157" y="4438394"/>
            <a:ext cx="1557019" cy="2076025"/>
            <a:chOff x="706875" y="4438393"/>
            <a:chExt cx="2076026" cy="2076026"/>
          </a:xfrm>
        </p:grpSpPr>
        <p:pic>
          <p:nvPicPr>
            <p:cNvPr id="158" name="Shape 158"/>
            <p:cNvPicPr preferRelativeResize="0"/>
            <p:nvPr/>
          </p:nvPicPr>
          <p:blipFill>
            <a:blip r:embed="rId8">
              <a:alphaModFix/>
            </a:blip>
            <a:stretch>
              <a:fillRect/>
            </a:stretch>
          </p:blipFill>
          <p:spPr>
            <a:xfrm>
              <a:off x="706875" y="4438393"/>
              <a:ext cx="2076026" cy="2076026"/>
            </a:xfrm>
            <a:prstGeom prst="rect">
              <a:avLst/>
            </a:prstGeom>
            <a:noFill/>
            <a:ln>
              <a:noFill/>
            </a:ln>
          </p:spPr>
        </p:pic>
        <p:sp>
          <p:nvSpPr>
            <p:cNvPr id="159" name="Shape 159"/>
            <p:cNvSpPr txBox="1"/>
            <p:nvPr/>
          </p:nvSpPr>
          <p:spPr>
            <a:xfrm>
              <a:off x="1308216" y="4918063"/>
              <a:ext cx="876300" cy="723000"/>
            </a:xfrm>
            <a:prstGeom prst="rect">
              <a:avLst/>
            </a:prstGeom>
            <a:noFill/>
            <a:ln>
              <a:noFill/>
            </a:ln>
          </p:spPr>
          <p:txBody>
            <a:bodyPr wrap="square" lIns="68575" tIns="68575" rIns="68575" bIns="68575" anchor="t" anchorCtr="0">
              <a:noAutofit/>
            </a:bodyPr>
            <a:lstStyle/>
            <a:p>
              <a:pPr lvl="0" algn="ctr" rtl="0">
                <a:spcBef>
                  <a:spcPts val="0"/>
                </a:spcBef>
                <a:buNone/>
              </a:pPr>
              <a:r>
                <a:rPr lang="en-GB" sz="1800" b="1">
                  <a:solidFill>
                    <a:srgbClr val="FFFFFF"/>
                  </a:solidFill>
                  <a:latin typeface="Georgia"/>
                  <a:ea typeface="Georgia"/>
                  <a:cs typeface="Georgia"/>
                  <a:sym typeface="Georgia"/>
                </a:rPr>
                <a:t>3x</a:t>
              </a:r>
            </a:p>
          </p:txBody>
        </p:sp>
      </p:grpSp>
    </p:spTree>
    <p:extLst>
      <p:ext uri="{BB962C8B-B14F-4D97-AF65-F5344CB8AC3E}">
        <p14:creationId xmlns:p14="http://schemas.microsoft.com/office/powerpoint/2010/main" val="259526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
                                        </p:tgtEl>
                                        <p:attrNameLst>
                                          <p:attrName>style.visibility</p:attrName>
                                        </p:attrNameLst>
                                      </p:cBhvr>
                                      <p:to>
                                        <p:strVal val="visible"/>
                                      </p:to>
                                    </p:set>
                                    <p:animEffect transition="in" filter="fade">
                                      <p:cBhvr>
                                        <p:cTn id="12" dur="1000"/>
                                        <p:tgtEl>
                                          <p:spTgt spid="1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1000"/>
                                        <p:tgtEl>
                                          <p:spTgt spid="140"/>
                                        </p:tgtEl>
                                      </p:cBhvr>
                                    </p:animEffect>
                                  </p:childTnLst>
                                </p:cTn>
                              </p:par>
                              <p:par>
                                <p:cTn id="18" presetID="10" presetClass="entr" presetSubtype="0" fill="hold" nodeType="withEffect">
                                  <p:stCondLst>
                                    <p:cond delay="0"/>
                                  </p:stCondLst>
                                  <p:childTnLst>
                                    <p:set>
                                      <p:cBhvr>
                                        <p:cTn id="19" dur="1" fill="hold">
                                          <p:stCondLst>
                                            <p:cond delay="0"/>
                                          </p:stCondLst>
                                        </p:cTn>
                                        <p:tgtEl>
                                          <p:spTgt spid="131"/>
                                        </p:tgtEl>
                                        <p:attrNameLst>
                                          <p:attrName>style.visibility</p:attrName>
                                        </p:attrNameLst>
                                      </p:cBhvr>
                                      <p:to>
                                        <p:strVal val="visible"/>
                                      </p:to>
                                    </p:set>
                                    <p:animEffect transition="in" filter="fade">
                                      <p:cBhvr>
                                        <p:cTn id="20" dur="1000"/>
                                        <p:tgtEl>
                                          <p:spTgt spid="1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1000"/>
                                        <p:tgtEl>
                                          <p:spTgt spid="137"/>
                                        </p:tgtEl>
                                      </p:cBhvr>
                                    </p:animEffect>
                                  </p:childTnLst>
                                </p:cTn>
                              </p:par>
                              <p:par>
                                <p:cTn id="26" presetID="10" presetClass="entr" presetSubtype="0" fill="hold" nodeType="withEffect">
                                  <p:stCondLst>
                                    <p:cond delay="0"/>
                                  </p:stCondLst>
                                  <p:childTnLst>
                                    <p:set>
                                      <p:cBhvr>
                                        <p:cTn id="27" dur="1" fill="hold">
                                          <p:stCondLst>
                                            <p:cond delay="0"/>
                                          </p:stCondLst>
                                        </p:cTn>
                                        <p:tgtEl>
                                          <p:spTgt spid="141"/>
                                        </p:tgtEl>
                                        <p:attrNameLst>
                                          <p:attrName>style.visibility</p:attrName>
                                        </p:attrNameLst>
                                      </p:cBhvr>
                                      <p:to>
                                        <p:strVal val="visible"/>
                                      </p:to>
                                    </p:set>
                                    <p:animEffect transition="in" filter="fade">
                                      <p:cBhvr>
                                        <p:cTn id="28" dur="1000"/>
                                        <p:tgtEl>
                                          <p:spTgt spid="141"/>
                                        </p:tgtEl>
                                      </p:cBhvr>
                                    </p:animEffect>
                                  </p:childTnLst>
                                </p:cTn>
                              </p:par>
                              <p:par>
                                <p:cTn id="29" presetID="10" presetClass="entr" presetSubtype="0" fill="hold" nodeType="withEffect">
                                  <p:stCondLst>
                                    <p:cond delay="0"/>
                                  </p:stCondLst>
                                  <p:childTnLst>
                                    <p:set>
                                      <p:cBhvr>
                                        <p:cTn id="30" dur="1" fill="hold">
                                          <p:stCondLst>
                                            <p:cond delay="0"/>
                                          </p:stCondLst>
                                        </p:cTn>
                                        <p:tgtEl>
                                          <p:spTgt spid="142"/>
                                        </p:tgtEl>
                                        <p:attrNameLst>
                                          <p:attrName>style.visibility</p:attrName>
                                        </p:attrNameLst>
                                      </p:cBhvr>
                                      <p:to>
                                        <p:strVal val="visible"/>
                                      </p:to>
                                    </p:set>
                                    <p:animEffect transition="in" filter="fade">
                                      <p:cBhvr>
                                        <p:cTn id="31" dur="1000"/>
                                        <p:tgtEl>
                                          <p:spTgt spid="142"/>
                                        </p:tgtEl>
                                      </p:cBhvr>
                                    </p:animEffect>
                                  </p:childTnLst>
                                </p:cTn>
                              </p:par>
                              <p:par>
                                <p:cTn id="32" presetID="10" presetClass="entr" presetSubtype="0" fill="hold" nodeType="with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fade">
                                      <p:cBhvr>
                                        <p:cTn id="34" dur="1000"/>
                                        <p:tgtEl>
                                          <p:spTgt spid="143"/>
                                        </p:tgtEl>
                                      </p:cBhvr>
                                    </p:animEffect>
                                  </p:childTnLst>
                                </p:cTn>
                              </p:par>
                              <p:par>
                                <p:cTn id="35" presetID="10" presetClass="entr" presetSubtype="0"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1000"/>
                                        <p:tgtEl>
                                          <p:spTgt spid="1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7"/>
                                        </p:tgtEl>
                                        <p:attrNameLst>
                                          <p:attrName>style.visibility</p:attrName>
                                        </p:attrNameLst>
                                      </p:cBhvr>
                                      <p:to>
                                        <p:strVal val="visible"/>
                                      </p:to>
                                    </p:set>
                                    <p:animEffect transition="in" filter="fade">
                                      <p:cBhvr>
                                        <p:cTn id="42" dur="1000"/>
                                        <p:tgtEl>
                                          <p:spTgt spid="147"/>
                                        </p:tgtEl>
                                      </p:cBhvr>
                                    </p:animEffect>
                                  </p:childTnLst>
                                </p:cTn>
                              </p:par>
                              <p:par>
                                <p:cTn id="43" presetID="10" presetClass="entr" presetSubtype="0" fill="hold" nodeType="with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059" b="-133"/>
          <a:stretch/>
        </p:blipFill>
        <p:spPr>
          <a:xfrm>
            <a:off x="2631" y="3886"/>
            <a:ext cx="9144000" cy="5560142"/>
          </a:xfrm>
          <a:prstGeom prst="rect">
            <a:avLst/>
          </a:prstGeom>
        </p:spPr>
      </p:pic>
      <p:sp>
        <p:nvSpPr>
          <p:cNvPr id="5" name="Title 1"/>
          <p:cNvSpPr txBox="1">
            <a:spLocks/>
          </p:cNvSpPr>
          <p:nvPr/>
        </p:nvSpPr>
        <p:spPr>
          <a:xfrm>
            <a:off x="179512" y="485800"/>
            <a:ext cx="864096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100" b="1" dirty="0" smtClean="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ONLINE ADVERSTISING. IS THE SYSTEM BROKEN AND HOW CAN WE FIX IT? </a:t>
            </a:r>
            <a:r>
              <a:rPr lang="en-GB" sz="3100" dirty="0" smtClean="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
            </a:r>
            <a:br>
              <a:rPr lang="en-GB" sz="3100" dirty="0" smtClean="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br>
            <a:endParaRPr lang="en-GB" sz="3100" dirty="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312" t="5418" r="16095"/>
          <a:stretch/>
        </p:blipFill>
        <p:spPr>
          <a:xfrm>
            <a:off x="303961" y="1988840"/>
            <a:ext cx="929960" cy="96960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600" t="2857" r="19828" b="29257"/>
          <a:stretch/>
        </p:blipFill>
        <p:spPr>
          <a:xfrm>
            <a:off x="275195" y="3429000"/>
            <a:ext cx="958726" cy="96960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9939" t="5904" r="7761" b="42759"/>
          <a:stretch/>
        </p:blipFill>
        <p:spPr>
          <a:xfrm>
            <a:off x="252857" y="4890157"/>
            <a:ext cx="956112" cy="969601"/>
          </a:xfrm>
          <a:prstGeom prst="rect">
            <a:avLst/>
          </a:prstGeom>
        </p:spPr>
      </p:pic>
      <p:sp>
        <p:nvSpPr>
          <p:cNvPr id="10" name="TextBox 9"/>
          <p:cNvSpPr txBox="1"/>
          <p:nvPr/>
        </p:nvSpPr>
        <p:spPr>
          <a:xfrm>
            <a:off x="1627064" y="2288974"/>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Alistair </a:t>
            </a:r>
            <a:r>
              <a:rPr lang="en-GB" dirty="0" err="1" smtClean="0">
                <a:solidFill>
                  <a:schemeClr val="bg1"/>
                </a:solidFill>
                <a:latin typeface="Arial" panose="020B0604020202020204" pitchFamily="34" charset="0"/>
                <a:cs typeface="Arial" panose="020B0604020202020204" pitchFamily="34" charset="0"/>
              </a:rPr>
              <a:t>MacCallum</a:t>
            </a:r>
            <a:r>
              <a:rPr lang="en-GB" dirty="0" smtClean="0">
                <a:solidFill>
                  <a:schemeClr val="bg1"/>
                </a:solidFill>
                <a:latin typeface="Arial" panose="020B0604020202020204" pitchFamily="34" charset="0"/>
                <a:cs typeface="Arial" panose="020B0604020202020204" pitchFamily="34" charset="0"/>
              </a:rPr>
              <a:t> – Chief Executive Officer, m/SIX</a:t>
            </a:r>
            <a:endParaRPr lang="en-GB"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1619672" y="3695570"/>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Daniel Spears – Programmatic Director, The Guardian </a:t>
            </a:r>
            <a:endParaRPr lang="en-GB"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19672" y="5051791"/>
            <a:ext cx="7056784" cy="646331"/>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Henry Faure Walker – Chief Executive Officer, Newsquest Media Group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79512" y="6300028"/>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42239663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36" y="7606"/>
            <a:ext cx="4722155" cy="4452932"/>
          </a:xfrm>
          <a:prstGeom prst="rect">
            <a:avLst/>
          </a:prstGeom>
        </p:spPr>
      </p:pic>
      <p:pic>
        <p:nvPicPr>
          <p:cNvPr id="5" name="Picture 4">
            <a:extLst>
              <a:ext uri="{FF2B5EF4-FFF2-40B4-BE49-F238E27FC236}">
                <a16:creationId xmlns="" xmlns:a16="http://schemas.microsoft.com/office/drawing/2014/main" id="{BDBBC51C-C591-4BA4-AC1F-69ED8A556EED}"/>
              </a:ext>
            </a:extLst>
          </p:cNvPr>
          <p:cNvPicPr>
            <a:picLocks noChangeAspect="1"/>
          </p:cNvPicPr>
          <p:nvPr/>
        </p:nvPicPr>
        <p:blipFill>
          <a:blip r:embed="rId3"/>
          <a:stretch>
            <a:fillRect/>
          </a:stretch>
        </p:blipFill>
        <p:spPr>
          <a:xfrm>
            <a:off x="6216651" y="1577777"/>
            <a:ext cx="1262934" cy="1980223"/>
          </a:xfrm>
          <a:prstGeom prst="rect">
            <a:avLst/>
          </a:prstGeom>
        </p:spPr>
      </p:pic>
    </p:spTree>
    <p:extLst>
      <p:ext uri="{BB962C8B-B14F-4D97-AF65-F5344CB8AC3E}">
        <p14:creationId xmlns:p14="http://schemas.microsoft.com/office/powerpoint/2010/main" val="12657101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121" b="16492"/>
          <a:stretch/>
        </p:blipFill>
        <p:spPr>
          <a:xfrm>
            <a:off x="7591481" y="6256704"/>
            <a:ext cx="816099" cy="503198"/>
          </a:xfrm>
          <a:prstGeom prst="rect">
            <a:avLst/>
          </a:prstGeom>
        </p:spPr>
      </p:pic>
      <p:cxnSp>
        <p:nvCxnSpPr>
          <p:cNvPr id="18" name="Straight Connector 17"/>
          <p:cNvCxnSpPr/>
          <p:nvPr/>
        </p:nvCxnSpPr>
        <p:spPr>
          <a:xfrm>
            <a:off x="761511" y="6226261"/>
            <a:ext cx="76209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 xmlns:a16="http://schemas.microsoft.com/office/drawing/2014/main" id="{7BDA8B26-5C64-41DC-820A-66BD68B2CCA1}"/>
              </a:ext>
            </a:extLst>
          </p:cNvPr>
          <p:cNvGraphicFramePr>
            <a:graphicFrameLocks/>
          </p:cNvGraphicFramePr>
          <p:nvPr>
            <p:extLst>
              <p:ext uri="{D42A27DB-BD31-4B8C-83A1-F6EECF244321}">
                <p14:modId xmlns:p14="http://schemas.microsoft.com/office/powerpoint/2010/main" val="4030786457"/>
              </p:ext>
            </p:extLst>
          </p:nvPr>
        </p:nvGraphicFramePr>
        <p:xfrm>
          <a:off x="2057401" y="1469573"/>
          <a:ext cx="4743450" cy="3483429"/>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 xmlns:a16="http://schemas.microsoft.com/office/drawing/2014/main" id="{C618B277-FCD3-4A3E-82CC-2BF0716F3013}"/>
              </a:ext>
            </a:extLst>
          </p:cNvPr>
          <p:cNvPicPr>
            <a:picLocks noChangeAspect="1"/>
          </p:cNvPicPr>
          <p:nvPr/>
        </p:nvPicPr>
        <p:blipFill>
          <a:blip r:embed="rId4"/>
          <a:stretch>
            <a:fillRect/>
          </a:stretch>
        </p:blipFill>
        <p:spPr>
          <a:xfrm>
            <a:off x="8627333" y="6256704"/>
            <a:ext cx="375766" cy="589184"/>
          </a:xfrm>
          <a:prstGeom prst="rect">
            <a:avLst/>
          </a:prstGeom>
        </p:spPr>
      </p:pic>
    </p:spTree>
    <p:extLst>
      <p:ext uri="{BB962C8B-B14F-4D97-AF65-F5344CB8AC3E}">
        <p14:creationId xmlns:p14="http://schemas.microsoft.com/office/powerpoint/2010/main" val="2720327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l="2638" r="6107" b="8745"/>
          <a:stretch/>
        </p:blipFill>
        <p:spPr>
          <a:xfrm>
            <a:off x="0" y="0"/>
            <a:ext cx="9144000" cy="6858000"/>
          </a:xfrm>
        </p:spPr>
      </p:pic>
      <p:sp>
        <p:nvSpPr>
          <p:cNvPr id="2" name="Rectangle 1"/>
          <p:cNvSpPr/>
          <p:nvPr/>
        </p:nvSpPr>
        <p:spPr>
          <a:xfrm>
            <a:off x="0" y="177800"/>
            <a:ext cx="8063865" cy="6858000"/>
          </a:xfrm>
          <a:prstGeom prst="rect">
            <a:avLst/>
          </a:prstGeom>
          <a:gradFill>
            <a:gsLst>
              <a:gs pos="0">
                <a:srgbClr val="000000">
                  <a:alpha val="50000"/>
                </a:srgbClr>
              </a:gs>
              <a:gs pos="100000">
                <a:srgbClr val="00214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267" y="5656980"/>
            <a:ext cx="1068705" cy="699371"/>
          </a:xfrm>
          <a:prstGeom prst="rect">
            <a:avLst/>
          </a:prstGeom>
        </p:spPr>
      </p:pic>
      <p:sp>
        <p:nvSpPr>
          <p:cNvPr id="10" name="Title 2"/>
          <p:cNvSpPr txBox="1">
            <a:spLocks/>
          </p:cNvSpPr>
          <p:nvPr/>
        </p:nvSpPr>
        <p:spPr>
          <a:xfrm>
            <a:off x="701612" y="1347975"/>
            <a:ext cx="7274052" cy="2387600"/>
          </a:xfrm>
          <a:prstGeom prst="rect">
            <a:avLst/>
          </a:prstGeom>
        </p:spPr>
        <p:txBody>
          <a:bodyPr anchor="b" anchorCtr="0"/>
          <a:lstStyle>
            <a:lvl1pPr algn="l" defTabSz="914400" rtl="0" eaLnBrk="1" latinLnBrk="0" hangingPunct="1">
              <a:lnSpc>
                <a:spcPct val="90000"/>
              </a:lnSpc>
              <a:spcBef>
                <a:spcPct val="0"/>
              </a:spcBef>
              <a:buNone/>
              <a:defRPr sz="3200" b="0" i="0" kern="1200">
                <a:solidFill>
                  <a:srgbClr val="002147"/>
                </a:solidFill>
                <a:latin typeface="TisaSansPro" panose="020B0504020101010102" pitchFamily="34" charset="0"/>
                <a:ea typeface="+mj-ea"/>
                <a:cs typeface="Arial" panose="020B0604020202020204" pitchFamily="34" charset="0"/>
              </a:defRPr>
            </a:lvl1pPr>
          </a:lstStyle>
          <a:p>
            <a:r>
              <a:rPr lang="en-US" sz="7200" dirty="0" smtClean="0">
                <a:solidFill>
                  <a:schemeClr val="bg1"/>
                </a:solidFill>
                <a:latin typeface="Calibri"/>
                <a:cs typeface="Calibri"/>
              </a:rPr>
              <a:t>AUDIENCE TRENDS AROUND DIGITAL NEWS</a:t>
            </a:r>
            <a:endParaRPr lang="en-US" sz="4000" dirty="0">
              <a:solidFill>
                <a:schemeClr val="bg1"/>
              </a:solidFill>
              <a:latin typeface="Calibri"/>
              <a:cs typeface="Calibri"/>
            </a:endParaRPr>
          </a:p>
        </p:txBody>
      </p:sp>
      <p:sp>
        <p:nvSpPr>
          <p:cNvPr id="11" name="Subtitle 3"/>
          <p:cNvSpPr txBox="1">
            <a:spLocks/>
          </p:cNvSpPr>
          <p:nvPr/>
        </p:nvSpPr>
        <p:spPr>
          <a:xfrm>
            <a:off x="739711" y="3819712"/>
            <a:ext cx="5061014" cy="1655762"/>
          </a:xfrm>
          <a:prstGeom prst="rect">
            <a:avLst/>
          </a:prstGeom>
        </p:spPr>
        <p:txBody>
          <a:bodyPr>
            <a:noAutofit/>
          </a:bodyPr>
          <a:lstStyle>
            <a:lvl1pPr marL="2286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sz="2000" b="1" dirty="0" smtClean="0">
                <a:solidFill>
                  <a:schemeClr val="bg1"/>
                </a:solidFill>
                <a:latin typeface="Calibri"/>
                <a:cs typeface="Calibri"/>
              </a:rPr>
              <a:t>Nic </a:t>
            </a:r>
            <a:r>
              <a:rPr lang="en-GB" sz="2000" b="1" dirty="0">
                <a:solidFill>
                  <a:schemeClr val="bg1"/>
                </a:solidFill>
                <a:latin typeface="Calibri"/>
                <a:cs typeface="Calibri"/>
              </a:rPr>
              <a:t>Newman, </a:t>
            </a:r>
            <a:r>
              <a:rPr lang="en-GB" sz="2000" b="1" dirty="0" smtClean="0">
                <a:solidFill>
                  <a:schemeClr val="bg1"/>
                </a:solidFill>
                <a:latin typeface="Calibri"/>
                <a:cs typeface="Calibri"/>
              </a:rPr>
              <a:t>Reuters Institute, University of Oxford</a:t>
            </a:r>
            <a:endParaRPr lang="en-GB" sz="2000" b="1" dirty="0">
              <a:solidFill>
                <a:schemeClr val="bg1"/>
              </a:solidFill>
              <a:latin typeface="Calibri"/>
              <a:cs typeface="Calibri"/>
            </a:endParaRPr>
          </a:p>
          <a:p>
            <a:pPr marL="0" indent="0">
              <a:spcBef>
                <a:spcPts val="1200"/>
              </a:spcBef>
              <a:buNone/>
            </a:pPr>
            <a:r>
              <a:rPr lang="en-GB" sz="2000" b="1" dirty="0" smtClean="0">
                <a:solidFill>
                  <a:schemeClr val="bg1"/>
                </a:solidFill>
                <a:latin typeface="Calibri"/>
                <a:cs typeface="Calibri"/>
              </a:rPr>
              <a:t>20 October 2017</a:t>
            </a:r>
          </a:p>
        </p:txBody>
      </p:sp>
      <p:sp>
        <p:nvSpPr>
          <p:cNvPr id="13" name="Subtitle 3"/>
          <p:cNvSpPr txBox="1">
            <a:spLocks/>
          </p:cNvSpPr>
          <p:nvPr/>
        </p:nvSpPr>
        <p:spPr>
          <a:xfrm>
            <a:off x="3277284" y="5989638"/>
            <a:ext cx="4145493" cy="585974"/>
          </a:xfrm>
          <a:prstGeom prst="rect">
            <a:avLst/>
          </a:prstGeom>
        </p:spPr>
        <p:txBody>
          <a:bodyPr>
            <a:noAutofit/>
          </a:bodyPr>
          <a:lstStyle>
            <a:lvl1pPr marL="2286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GB" sz="1600" b="1" dirty="0">
                <a:solidFill>
                  <a:schemeClr val="bg1"/>
                </a:solidFill>
                <a:latin typeface="Calibri"/>
                <a:cs typeface="Calibri"/>
              </a:rPr>
              <a:t>@risj_oxford  </a:t>
            </a:r>
            <a:r>
              <a:rPr lang="en-GB" sz="1600" dirty="0">
                <a:solidFill>
                  <a:schemeClr val="bg1"/>
                </a:solidFill>
                <a:latin typeface="Calibri"/>
                <a:cs typeface="Calibri"/>
              </a:rPr>
              <a:t>|</a:t>
            </a:r>
            <a:r>
              <a:rPr lang="en-GB" sz="1600" b="1" dirty="0">
                <a:solidFill>
                  <a:schemeClr val="bg1"/>
                </a:solidFill>
                <a:latin typeface="Calibri"/>
                <a:cs typeface="Calibri"/>
              </a:rPr>
              <a:t>  #DNR17  </a:t>
            </a:r>
            <a:r>
              <a:rPr lang="en-GB" sz="1600" dirty="0" smtClean="0">
                <a:solidFill>
                  <a:schemeClr val="bg1"/>
                </a:solidFill>
                <a:latin typeface="Calibri"/>
                <a:cs typeface="Calibri"/>
              </a:rPr>
              <a:t>|</a:t>
            </a:r>
            <a:endParaRPr lang="en-GB" sz="1000" b="1" dirty="0">
              <a:solidFill>
                <a:schemeClr val="bg1"/>
              </a:solidFill>
              <a:latin typeface="Calibri"/>
              <a:cs typeface="Calibri"/>
            </a:endParaRPr>
          </a:p>
        </p:txBody>
      </p:sp>
    </p:spTree>
    <p:extLst>
      <p:ext uri="{BB962C8B-B14F-4D97-AF65-F5344CB8AC3E}">
        <p14:creationId xmlns:p14="http://schemas.microsoft.com/office/powerpoint/2010/main" val="25635421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121" b="16492"/>
          <a:stretch/>
        </p:blipFill>
        <p:spPr>
          <a:xfrm>
            <a:off x="7591481" y="6256704"/>
            <a:ext cx="816099" cy="503198"/>
          </a:xfrm>
          <a:prstGeom prst="rect">
            <a:avLst/>
          </a:prstGeom>
        </p:spPr>
      </p:pic>
      <p:cxnSp>
        <p:nvCxnSpPr>
          <p:cNvPr id="18" name="Straight Connector 17"/>
          <p:cNvCxnSpPr/>
          <p:nvPr/>
        </p:nvCxnSpPr>
        <p:spPr>
          <a:xfrm>
            <a:off x="761511" y="6226261"/>
            <a:ext cx="76209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 xmlns:a16="http://schemas.microsoft.com/office/drawing/2014/main" id="{F67D6E5B-FA2E-4A87-BDBC-559E73015E2E}"/>
              </a:ext>
            </a:extLst>
          </p:cNvPr>
          <p:cNvGraphicFramePr>
            <a:graphicFrameLocks/>
          </p:cNvGraphicFramePr>
          <p:nvPr>
            <p:extLst>
              <p:ext uri="{D42A27DB-BD31-4B8C-83A1-F6EECF244321}">
                <p14:modId xmlns:p14="http://schemas.microsoft.com/office/powerpoint/2010/main" val="2961551340"/>
              </p:ext>
            </p:extLst>
          </p:nvPr>
        </p:nvGraphicFramePr>
        <p:xfrm>
          <a:off x="1641022" y="1349831"/>
          <a:ext cx="6017349" cy="437605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 xmlns:a16="http://schemas.microsoft.com/office/drawing/2014/main" id="{065714A9-DD5D-45B9-B235-F131C7AD7C96}"/>
              </a:ext>
            </a:extLst>
          </p:cNvPr>
          <p:cNvSpPr/>
          <p:nvPr/>
        </p:nvSpPr>
        <p:spPr>
          <a:xfrm>
            <a:off x="1537058" y="1131764"/>
            <a:ext cx="6111150" cy="523220"/>
          </a:xfrm>
          <a:prstGeom prst="rect">
            <a:avLst/>
          </a:prstGeom>
        </p:spPr>
        <p:txBody>
          <a:bodyPr wrap="square">
            <a:spAutoFit/>
          </a:bodyPr>
          <a:lstStyle/>
          <a:p>
            <a:pPr algn="ctr">
              <a:defRPr sz="1400" b="1" i="0" u="none" strike="noStrike" kern="1200" spc="0" baseline="0">
                <a:solidFill>
                  <a:prstClr val="black">
                    <a:lumMod val="65000"/>
                    <a:lumOff val="35000"/>
                  </a:prstClr>
                </a:solidFill>
                <a:latin typeface="+mn-lt"/>
                <a:ea typeface="+mn-ea"/>
                <a:cs typeface="+mn-cs"/>
              </a:defRPr>
            </a:pPr>
            <a:r>
              <a:rPr lang="en-GB" sz="1400" dirty="0"/>
              <a:t>% OF IN MARKET ADULTS VISITING THEIR LOCAL NEWSQUEST WEBSITE PER MONTH</a:t>
            </a:r>
          </a:p>
        </p:txBody>
      </p:sp>
      <p:sp>
        <p:nvSpPr>
          <p:cNvPr id="7" name="TextBox 6">
            <a:extLst>
              <a:ext uri="{FF2B5EF4-FFF2-40B4-BE49-F238E27FC236}">
                <a16:creationId xmlns="" xmlns:a16="http://schemas.microsoft.com/office/drawing/2014/main" id="{00186158-F743-4690-B9D3-2E76203F31BE}"/>
              </a:ext>
            </a:extLst>
          </p:cNvPr>
          <p:cNvSpPr txBox="1"/>
          <p:nvPr/>
        </p:nvSpPr>
        <p:spPr>
          <a:xfrm flipH="1">
            <a:off x="726728" y="6417816"/>
            <a:ext cx="4306100" cy="297517"/>
          </a:xfrm>
          <a:prstGeom prst="rect">
            <a:avLst/>
          </a:prstGeom>
          <a:noFill/>
        </p:spPr>
        <p:txBody>
          <a:bodyPr wrap="square" rtlCol="0">
            <a:spAutoFit/>
          </a:bodyPr>
          <a:lstStyle/>
          <a:p>
            <a:pPr>
              <a:lnSpc>
                <a:spcPts val="1600"/>
              </a:lnSpc>
              <a:spcAft>
                <a:spcPts val="1200"/>
              </a:spcAft>
            </a:pPr>
            <a:r>
              <a:rPr lang="en-GB" sz="1200" dirty="0">
                <a:solidFill>
                  <a:schemeClr val="tx1">
                    <a:lumMod val="75000"/>
                    <a:lumOff val="25000"/>
                  </a:schemeClr>
                </a:solidFill>
                <a:latin typeface="Avenir Light"/>
                <a:cs typeface="Avenir Light"/>
              </a:rPr>
              <a:t>SOURCE: TELMAR / JICREG</a:t>
            </a:r>
          </a:p>
        </p:txBody>
      </p:sp>
      <p:sp>
        <p:nvSpPr>
          <p:cNvPr id="9" name="TextBox 8">
            <a:extLst>
              <a:ext uri="{FF2B5EF4-FFF2-40B4-BE49-F238E27FC236}">
                <a16:creationId xmlns="" xmlns:a16="http://schemas.microsoft.com/office/drawing/2014/main" id="{003BB850-FF4D-4F21-B6B6-590A9E08F5FC}"/>
              </a:ext>
            </a:extLst>
          </p:cNvPr>
          <p:cNvSpPr txBox="1"/>
          <p:nvPr/>
        </p:nvSpPr>
        <p:spPr>
          <a:xfrm>
            <a:off x="435003" y="269264"/>
            <a:ext cx="4909325" cy="1077218"/>
          </a:xfrm>
          <a:prstGeom prst="rect">
            <a:avLst/>
          </a:prstGeom>
          <a:noFill/>
        </p:spPr>
        <p:txBody>
          <a:bodyPr wrap="square" rtlCol="0">
            <a:spAutoFit/>
          </a:bodyPr>
          <a:lstStyle/>
          <a:p>
            <a:r>
              <a:rPr lang="en-GB" sz="3200" b="1" spc="-150" dirty="0">
                <a:solidFill>
                  <a:srgbClr val="00763C"/>
                </a:solidFill>
              </a:rPr>
              <a:t>Newsquest local news brands digital reach</a:t>
            </a:r>
          </a:p>
        </p:txBody>
      </p:sp>
      <p:pic>
        <p:nvPicPr>
          <p:cNvPr id="10" name="Picture 9">
            <a:extLst>
              <a:ext uri="{FF2B5EF4-FFF2-40B4-BE49-F238E27FC236}">
                <a16:creationId xmlns="" xmlns:a16="http://schemas.microsoft.com/office/drawing/2014/main" id="{5AD5EEF5-0567-41B0-B289-3EE7EDD18514}"/>
              </a:ext>
            </a:extLst>
          </p:cNvPr>
          <p:cNvPicPr>
            <a:picLocks noChangeAspect="1"/>
          </p:cNvPicPr>
          <p:nvPr/>
        </p:nvPicPr>
        <p:blipFill>
          <a:blip r:embed="rId4"/>
          <a:stretch>
            <a:fillRect/>
          </a:stretch>
        </p:blipFill>
        <p:spPr>
          <a:xfrm>
            <a:off x="8627333" y="6256704"/>
            <a:ext cx="375766" cy="589184"/>
          </a:xfrm>
          <a:prstGeom prst="rect">
            <a:avLst/>
          </a:prstGeom>
        </p:spPr>
      </p:pic>
    </p:spTree>
    <p:extLst>
      <p:ext uri="{BB962C8B-B14F-4D97-AF65-F5344CB8AC3E}">
        <p14:creationId xmlns:p14="http://schemas.microsoft.com/office/powerpoint/2010/main" val="23727952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121" b="16492"/>
          <a:stretch/>
        </p:blipFill>
        <p:spPr>
          <a:xfrm>
            <a:off x="7591481" y="6256704"/>
            <a:ext cx="816099" cy="503198"/>
          </a:xfrm>
          <a:prstGeom prst="rect">
            <a:avLst/>
          </a:prstGeom>
        </p:spPr>
      </p:pic>
      <p:cxnSp>
        <p:nvCxnSpPr>
          <p:cNvPr id="18" name="Straight Connector 17"/>
          <p:cNvCxnSpPr/>
          <p:nvPr/>
        </p:nvCxnSpPr>
        <p:spPr>
          <a:xfrm>
            <a:off x="761511" y="6226261"/>
            <a:ext cx="76209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C618B277-FCD3-4A3E-82CC-2BF0716F3013}"/>
              </a:ext>
            </a:extLst>
          </p:cNvPr>
          <p:cNvPicPr>
            <a:picLocks noChangeAspect="1"/>
          </p:cNvPicPr>
          <p:nvPr/>
        </p:nvPicPr>
        <p:blipFill>
          <a:blip r:embed="rId3"/>
          <a:stretch>
            <a:fillRect/>
          </a:stretch>
        </p:blipFill>
        <p:spPr>
          <a:xfrm>
            <a:off x="8627333" y="6256704"/>
            <a:ext cx="375766" cy="589184"/>
          </a:xfrm>
          <a:prstGeom prst="rect">
            <a:avLst/>
          </a:prstGeom>
        </p:spPr>
      </p:pic>
      <p:pic>
        <p:nvPicPr>
          <p:cNvPr id="6" name="Picture 5">
            <a:extLst>
              <a:ext uri="{FF2B5EF4-FFF2-40B4-BE49-F238E27FC236}">
                <a16:creationId xmlns="" xmlns:a16="http://schemas.microsoft.com/office/drawing/2014/main" id="{34D0DD23-2B74-43FD-9BD8-6F98BD486503}"/>
              </a:ext>
            </a:extLst>
          </p:cNvPr>
          <p:cNvPicPr>
            <a:picLocks noChangeAspect="1"/>
          </p:cNvPicPr>
          <p:nvPr/>
        </p:nvPicPr>
        <p:blipFill>
          <a:blip r:embed="rId4"/>
          <a:stretch>
            <a:fillRect/>
          </a:stretch>
        </p:blipFill>
        <p:spPr>
          <a:xfrm>
            <a:off x="2717923" y="260393"/>
            <a:ext cx="3282828" cy="5836139"/>
          </a:xfrm>
          <a:prstGeom prst="rect">
            <a:avLst/>
          </a:prstGeom>
        </p:spPr>
      </p:pic>
    </p:spTree>
    <p:extLst>
      <p:ext uri="{BB962C8B-B14F-4D97-AF65-F5344CB8AC3E}">
        <p14:creationId xmlns:p14="http://schemas.microsoft.com/office/powerpoint/2010/main" val="8688375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121" b="16492"/>
          <a:stretch/>
        </p:blipFill>
        <p:spPr>
          <a:xfrm>
            <a:off x="7591481" y="6256704"/>
            <a:ext cx="816099" cy="503198"/>
          </a:xfrm>
          <a:prstGeom prst="rect">
            <a:avLst/>
          </a:prstGeom>
        </p:spPr>
      </p:pic>
      <p:cxnSp>
        <p:nvCxnSpPr>
          <p:cNvPr id="18" name="Straight Connector 17"/>
          <p:cNvCxnSpPr/>
          <p:nvPr/>
        </p:nvCxnSpPr>
        <p:spPr>
          <a:xfrm>
            <a:off x="761511" y="6226261"/>
            <a:ext cx="76209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003BB850-FF4D-4F21-B6B6-590A9E08F5FC}"/>
              </a:ext>
            </a:extLst>
          </p:cNvPr>
          <p:cNvSpPr txBox="1"/>
          <p:nvPr/>
        </p:nvSpPr>
        <p:spPr>
          <a:xfrm>
            <a:off x="149877" y="269263"/>
            <a:ext cx="9078902" cy="954107"/>
          </a:xfrm>
          <a:prstGeom prst="rect">
            <a:avLst/>
          </a:prstGeom>
          <a:noFill/>
        </p:spPr>
        <p:txBody>
          <a:bodyPr wrap="square" rtlCol="0">
            <a:spAutoFit/>
          </a:bodyPr>
          <a:lstStyle/>
          <a:p>
            <a:r>
              <a:rPr lang="en-GB" sz="2800" b="1" spc="-150" dirty="0">
                <a:solidFill>
                  <a:srgbClr val="00763C"/>
                </a:solidFill>
              </a:rPr>
              <a:t>Local news brands beat Facebook hands down when it comes to trust and relevance</a:t>
            </a:r>
          </a:p>
        </p:txBody>
      </p:sp>
      <p:graphicFrame>
        <p:nvGraphicFramePr>
          <p:cNvPr id="8" name="Chart 7">
            <a:extLst>
              <a:ext uri="{FF2B5EF4-FFF2-40B4-BE49-F238E27FC236}">
                <a16:creationId xmlns="" xmlns:a16="http://schemas.microsoft.com/office/drawing/2014/main" id="{B9133F34-4D38-4643-A6DF-1E287727A045}"/>
              </a:ext>
            </a:extLst>
          </p:cNvPr>
          <p:cNvGraphicFramePr>
            <a:graphicFrameLocks/>
          </p:cNvGraphicFramePr>
          <p:nvPr>
            <p:extLst>
              <p:ext uri="{D42A27DB-BD31-4B8C-83A1-F6EECF244321}">
                <p14:modId xmlns:p14="http://schemas.microsoft.com/office/powerpoint/2010/main" val="2402955106"/>
              </p:ext>
            </p:extLst>
          </p:nvPr>
        </p:nvGraphicFramePr>
        <p:xfrm>
          <a:off x="1071846" y="1283792"/>
          <a:ext cx="6765031" cy="467494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 xmlns:a16="http://schemas.microsoft.com/office/drawing/2014/main" id="{2104CDE8-C621-4208-96D6-C8AEE3C9D269}"/>
              </a:ext>
            </a:extLst>
          </p:cNvPr>
          <p:cNvSpPr txBox="1"/>
          <p:nvPr/>
        </p:nvSpPr>
        <p:spPr>
          <a:xfrm flipH="1">
            <a:off x="1232107" y="6346171"/>
            <a:ext cx="4306100" cy="502702"/>
          </a:xfrm>
          <a:prstGeom prst="rect">
            <a:avLst/>
          </a:prstGeom>
          <a:noFill/>
        </p:spPr>
        <p:txBody>
          <a:bodyPr wrap="square" rtlCol="0">
            <a:spAutoFit/>
          </a:bodyPr>
          <a:lstStyle/>
          <a:p>
            <a:pPr>
              <a:lnSpc>
                <a:spcPts val="1600"/>
              </a:lnSpc>
              <a:spcAft>
                <a:spcPts val="1200"/>
              </a:spcAft>
            </a:pPr>
            <a:r>
              <a:rPr lang="en-GB" sz="1200" dirty="0">
                <a:solidFill>
                  <a:schemeClr val="tx1">
                    <a:lumMod val="75000"/>
                    <a:lumOff val="25000"/>
                  </a:schemeClr>
                </a:solidFill>
                <a:latin typeface="Avenir Light"/>
                <a:cs typeface="Avenir Light"/>
              </a:rPr>
              <a:t>SOURCE: COMSCORE SURVEY OF 3,300 UK DIGITAL USERS</a:t>
            </a:r>
          </a:p>
        </p:txBody>
      </p:sp>
      <p:pic>
        <p:nvPicPr>
          <p:cNvPr id="11" name="Picture 10">
            <a:extLst>
              <a:ext uri="{FF2B5EF4-FFF2-40B4-BE49-F238E27FC236}">
                <a16:creationId xmlns="" xmlns:a16="http://schemas.microsoft.com/office/drawing/2014/main" id="{41DED00F-1A84-47F6-AAFE-E9A722EF800D}"/>
              </a:ext>
            </a:extLst>
          </p:cNvPr>
          <p:cNvPicPr>
            <a:picLocks noChangeAspect="1"/>
          </p:cNvPicPr>
          <p:nvPr/>
        </p:nvPicPr>
        <p:blipFill>
          <a:blip r:embed="rId4"/>
          <a:stretch>
            <a:fillRect/>
          </a:stretch>
        </p:blipFill>
        <p:spPr>
          <a:xfrm>
            <a:off x="8627333" y="6256704"/>
            <a:ext cx="375766" cy="589184"/>
          </a:xfrm>
          <a:prstGeom prst="rect">
            <a:avLst/>
          </a:prstGeom>
        </p:spPr>
      </p:pic>
    </p:spTree>
    <p:extLst>
      <p:ext uri="{BB962C8B-B14F-4D97-AF65-F5344CB8AC3E}">
        <p14:creationId xmlns:p14="http://schemas.microsoft.com/office/powerpoint/2010/main" val="37977612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8121" b="16492"/>
          <a:stretch/>
        </p:blipFill>
        <p:spPr>
          <a:xfrm>
            <a:off x="7591481" y="6256704"/>
            <a:ext cx="816099" cy="503198"/>
          </a:xfrm>
          <a:prstGeom prst="rect">
            <a:avLst/>
          </a:prstGeom>
        </p:spPr>
      </p:pic>
      <p:cxnSp>
        <p:nvCxnSpPr>
          <p:cNvPr id="18" name="Straight Connector 17"/>
          <p:cNvCxnSpPr/>
          <p:nvPr/>
        </p:nvCxnSpPr>
        <p:spPr>
          <a:xfrm>
            <a:off x="761511" y="6226261"/>
            <a:ext cx="76209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 xmlns:a16="http://schemas.microsoft.com/office/drawing/2014/main" id="{7BBC166C-EAC8-45F1-A7E9-B900540BEB9C}"/>
              </a:ext>
            </a:extLst>
          </p:cNvPr>
          <p:cNvSpPr txBox="1">
            <a:spLocks/>
          </p:cNvSpPr>
          <p:nvPr/>
        </p:nvSpPr>
        <p:spPr>
          <a:xfrm>
            <a:off x="195483" y="1331845"/>
            <a:ext cx="8601830" cy="180620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1500" b="0" i="0" kern="1200">
                <a:solidFill>
                  <a:schemeClr val="tx1">
                    <a:lumMod val="65000"/>
                    <a:lumOff val="35000"/>
                  </a:schemeClr>
                </a:solidFill>
                <a:latin typeface="Helvetica Neue Light" charset="0"/>
                <a:ea typeface="Helvetica Neue Light" charset="0"/>
                <a:cs typeface="Helvetica Neue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lumMod val="65000"/>
                    <a:lumOff val="35000"/>
                  </a:schemeClr>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lumMod val="65000"/>
                    <a:lumOff val="35000"/>
                  </a:schemeClr>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lumMod val="65000"/>
                    <a:lumOff val="35000"/>
                  </a:schemeClr>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buFont typeface="Arial" panose="020B0604020202020204" pitchFamily="34" charset="0"/>
              <a:buChar char="•"/>
            </a:pPr>
            <a:r>
              <a:rPr lang="en-US" sz="1600" dirty="0">
                <a:solidFill>
                  <a:schemeClr val="tx1"/>
                </a:solidFill>
                <a:latin typeface="+mn-lt"/>
              </a:rPr>
              <a:t>A unique digital </a:t>
            </a:r>
            <a:r>
              <a:rPr lang="en-US" sz="1600" b="1" dirty="0">
                <a:solidFill>
                  <a:schemeClr val="tx1"/>
                </a:solidFill>
                <a:latin typeface="+mn-lt"/>
              </a:rPr>
              <a:t>publisher co-operative</a:t>
            </a:r>
            <a:r>
              <a:rPr lang="en-US" sz="1600" dirty="0">
                <a:solidFill>
                  <a:schemeClr val="tx1"/>
                </a:solidFill>
                <a:latin typeface="+mn-lt"/>
              </a:rPr>
              <a:t> of 30 of the UK’s premium regional news publishers</a:t>
            </a:r>
          </a:p>
          <a:p>
            <a:pPr>
              <a:lnSpc>
                <a:spcPct val="150000"/>
              </a:lnSpc>
              <a:buFont typeface="Arial" panose="020B0604020202020204" pitchFamily="34" charset="0"/>
              <a:buChar char="•"/>
            </a:pPr>
            <a:r>
              <a:rPr lang="en-US" sz="1600" b="1" dirty="0">
                <a:solidFill>
                  <a:schemeClr val="tx1"/>
                </a:solidFill>
                <a:latin typeface="+mn-lt"/>
              </a:rPr>
              <a:t>800 trusted local new brands </a:t>
            </a:r>
            <a:r>
              <a:rPr lang="en-US" sz="1600" dirty="0">
                <a:solidFill>
                  <a:schemeClr val="tx1"/>
                </a:solidFill>
                <a:latin typeface="+mn-lt"/>
              </a:rPr>
              <a:t>providing quality, responsive and brand safe environments for marketing campaigns</a:t>
            </a:r>
          </a:p>
          <a:p>
            <a:pPr>
              <a:lnSpc>
                <a:spcPct val="150000"/>
              </a:lnSpc>
              <a:buFont typeface="Arial" panose="020B0604020202020204" pitchFamily="34" charset="0"/>
              <a:buChar char="•"/>
            </a:pPr>
            <a:r>
              <a:rPr lang="en-US" sz="1600" dirty="0">
                <a:solidFill>
                  <a:schemeClr val="tx1"/>
                </a:solidFill>
                <a:latin typeface="+mn-lt"/>
              </a:rPr>
              <a:t>A monthly unique </a:t>
            </a:r>
            <a:r>
              <a:rPr lang="en-US" sz="1600" b="1" dirty="0">
                <a:solidFill>
                  <a:schemeClr val="tx1"/>
                </a:solidFill>
                <a:latin typeface="+mn-lt"/>
              </a:rPr>
              <a:t>user reach of 23.4m </a:t>
            </a:r>
            <a:r>
              <a:rPr lang="en-US" sz="1600" dirty="0">
                <a:solidFill>
                  <a:schemeClr val="tx1"/>
                </a:solidFill>
                <a:latin typeface="+mn-lt"/>
              </a:rPr>
              <a:t>(Comscore) and an average in-area reach that exceeds 80% in certain regions (e.g. Scotland)</a:t>
            </a:r>
          </a:p>
          <a:p>
            <a:pPr>
              <a:lnSpc>
                <a:spcPct val="150000"/>
              </a:lnSpc>
              <a:buFont typeface="Arial" panose="020B0604020202020204" pitchFamily="34" charset="0"/>
              <a:buChar char="•"/>
            </a:pPr>
            <a:r>
              <a:rPr lang="en-US" sz="1600" dirty="0">
                <a:solidFill>
                  <a:schemeClr val="tx1"/>
                </a:solidFill>
                <a:latin typeface="+mn-lt"/>
              </a:rPr>
              <a:t>Highly targeted delivery through </a:t>
            </a:r>
            <a:r>
              <a:rPr lang="en-US" sz="1600" b="1" dirty="0">
                <a:solidFill>
                  <a:schemeClr val="tx1"/>
                </a:solidFill>
                <a:latin typeface="+mn-lt"/>
              </a:rPr>
              <a:t>extensive first party data </a:t>
            </a:r>
            <a:r>
              <a:rPr lang="en-US" sz="1600" dirty="0">
                <a:solidFill>
                  <a:schemeClr val="tx1"/>
                </a:solidFill>
                <a:latin typeface="+mn-lt"/>
              </a:rPr>
              <a:t>collection</a:t>
            </a:r>
          </a:p>
          <a:p>
            <a:pPr>
              <a:lnSpc>
                <a:spcPct val="150000"/>
              </a:lnSpc>
              <a:buFont typeface="Arial" panose="020B0604020202020204" pitchFamily="34" charset="0"/>
              <a:buChar char="•"/>
            </a:pPr>
            <a:r>
              <a:rPr lang="en-US" sz="1600" dirty="0">
                <a:solidFill>
                  <a:schemeClr val="tx1"/>
                </a:solidFill>
                <a:latin typeface="+mn-lt"/>
              </a:rPr>
              <a:t>Available to national advertisers and agencies in </a:t>
            </a:r>
            <a:r>
              <a:rPr lang="en-US" sz="1600" b="1" dirty="0">
                <a:solidFill>
                  <a:schemeClr val="tx1"/>
                </a:solidFill>
                <a:latin typeface="+mn-lt"/>
              </a:rPr>
              <a:t>one buy</a:t>
            </a:r>
          </a:p>
          <a:p>
            <a:pPr marL="0" indent="0">
              <a:lnSpc>
                <a:spcPct val="150000"/>
              </a:lnSpc>
              <a:buNone/>
            </a:pPr>
            <a:endParaRPr lang="en-US" sz="1600" dirty="0">
              <a:solidFill>
                <a:schemeClr val="tx1"/>
              </a:solidFill>
              <a:latin typeface="+mn-lt"/>
            </a:endParaRPr>
          </a:p>
          <a:p>
            <a:pPr marL="0" indent="0">
              <a:lnSpc>
                <a:spcPct val="150000"/>
              </a:lnSpc>
              <a:buNone/>
            </a:pPr>
            <a:endParaRPr lang="en-GB" sz="1600" dirty="0">
              <a:solidFill>
                <a:schemeClr val="tx1"/>
              </a:solidFill>
              <a:latin typeface="+mn-lt"/>
            </a:endParaRPr>
          </a:p>
        </p:txBody>
      </p:sp>
      <p:grpSp>
        <p:nvGrpSpPr>
          <p:cNvPr id="10" name="Group 54">
            <a:extLst>
              <a:ext uri="{FF2B5EF4-FFF2-40B4-BE49-F238E27FC236}">
                <a16:creationId xmlns="" xmlns:a16="http://schemas.microsoft.com/office/drawing/2014/main" id="{D2D4AF70-BB11-4D58-9DE7-D2790FD77E01}"/>
              </a:ext>
            </a:extLst>
          </p:cNvPr>
          <p:cNvGrpSpPr/>
          <p:nvPr/>
        </p:nvGrpSpPr>
        <p:grpSpPr>
          <a:xfrm>
            <a:off x="1421342" y="4111766"/>
            <a:ext cx="3552433" cy="2018719"/>
            <a:chOff x="880399" y="1254895"/>
            <a:chExt cx="10400529" cy="4439083"/>
          </a:xfrm>
        </p:grpSpPr>
        <p:pic>
          <p:nvPicPr>
            <p:cNvPr id="11" name="Picture 69">
              <a:extLst>
                <a:ext uri="{FF2B5EF4-FFF2-40B4-BE49-F238E27FC236}">
                  <a16:creationId xmlns="" xmlns:a16="http://schemas.microsoft.com/office/drawing/2014/main" id="{F63B7271-DBB3-4754-A5B7-35EEFA8AA618}"/>
                </a:ext>
              </a:extLst>
            </p:cNvPr>
            <p:cNvPicPr>
              <a:picLocks noChangeAspect="1" noChangeArrowheads="1"/>
            </p:cNvPicPr>
            <p:nvPr/>
          </p:nvPicPr>
          <p:blipFill>
            <a:blip r:embed="rId3" cstate="print"/>
            <a:srcRect/>
            <a:stretch>
              <a:fillRect/>
            </a:stretch>
          </p:blipFill>
          <p:spPr bwMode="auto">
            <a:xfrm>
              <a:off x="10101408" y="3466607"/>
              <a:ext cx="1179520" cy="1064628"/>
            </a:xfrm>
            <a:prstGeom prst="hexagon">
              <a:avLst/>
            </a:prstGeom>
            <a:noFill/>
            <a:ln w="9525">
              <a:noFill/>
              <a:miter lim="800000"/>
              <a:headEnd/>
              <a:tailEnd/>
            </a:ln>
            <a:effectLst/>
          </p:spPr>
        </p:pic>
        <p:pic>
          <p:nvPicPr>
            <p:cNvPr id="12" name="Picture 64">
              <a:extLst>
                <a:ext uri="{FF2B5EF4-FFF2-40B4-BE49-F238E27FC236}">
                  <a16:creationId xmlns="" xmlns:a16="http://schemas.microsoft.com/office/drawing/2014/main" id="{48EF549F-C79E-4448-91E7-F219EC90F5AB}"/>
                </a:ext>
              </a:extLst>
            </p:cNvPr>
            <p:cNvPicPr>
              <a:picLocks noChangeAspect="1" noChangeArrowheads="1"/>
            </p:cNvPicPr>
            <p:nvPr/>
          </p:nvPicPr>
          <p:blipFill>
            <a:blip r:embed="rId4" cstate="print">
              <a:duotone>
                <a:prstClr val="black"/>
                <a:schemeClr val="tx2">
                  <a:tint val="45000"/>
                  <a:satMod val="400000"/>
                </a:schemeClr>
              </a:duotone>
            </a:blip>
            <a:srcRect/>
            <a:stretch>
              <a:fillRect/>
            </a:stretch>
          </p:blipFill>
          <p:spPr bwMode="auto">
            <a:xfrm>
              <a:off x="10117602" y="2388137"/>
              <a:ext cx="1152703" cy="1039522"/>
            </a:xfrm>
            <a:prstGeom prst="hexagon">
              <a:avLst/>
            </a:prstGeom>
            <a:noFill/>
            <a:ln w="9525">
              <a:noFill/>
              <a:miter lim="800000"/>
              <a:headEnd/>
              <a:tailEnd/>
            </a:ln>
            <a:effectLst/>
          </p:spPr>
        </p:pic>
        <p:pic>
          <p:nvPicPr>
            <p:cNvPr id="13" name="Picture 51">
              <a:extLst>
                <a:ext uri="{FF2B5EF4-FFF2-40B4-BE49-F238E27FC236}">
                  <a16:creationId xmlns="" xmlns:a16="http://schemas.microsoft.com/office/drawing/2014/main" id="{394C15BD-A8D0-46AD-B388-56F3068F2CFB}"/>
                </a:ext>
              </a:extLst>
            </p:cNvPr>
            <p:cNvPicPr>
              <a:picLocks noChangeAspect="1" noChangeArrowheads="1"/>
            </p:cNvPicPr>
            <p:nvPr/>
          </p:nvPicPr>
          <p:blipFill>
            <a:blip r:embed="rId5" cstate="print"/>
            <a:srcRect/>
            <a:stretch>
              <a:fillRect/>
            </a:stretch>
          </p:blipFill>
          <p:spPr bwMode="auto">
            <a:xfrm>
              <a:off x="9159238" y="4035700"/>
              <a:ext cx="1154656" cy="1050222"/>
            </a:xfrm>
            <a:prstGeom prst="hexagon">
              <a:avLst/>
            </a:prstGeom>
            <a:solidFill>
              <a:srgbClr val="FFFFFF">
                <a:shade val="85000"/>
              </a:srgbClr>
            </a:solidFill>
            <a:ln>
              <a:noFill/>
            </a:ln>
            <a:effectLst>
              <a:reflection blurRad="12700" stA="38000" endPos="28000" dist="5000" dir="5400000" sy="-100000" algn="bl" rotWithShape="0"/>
            </a:effectLst>
          </p:spPr>
        </p:pic>
        <p:pic>
          <p:nvPicPr>
            <p:cNvPr id="14" name="Picture 58">
              <a:extLst>
                <a:ext uri="{FF2B5EF4-FFF2-40B4-BE49-F238E27FC236}">
                  <a16:creationId xmlns="" xmlns:a16="http://schemas.microsoft.com/office/drawing/2014/main" id="{282DC304-934F-4676-99D3-3DA3B5EA57F6}"/>
                </a:ext>
              </a:extLst>
            </p:cNvPr>
            <p:cNvPicPr>
              <a:picLocks noChangeAspect="1" noChangeArrowheads="1"/>
            </p:cNvPicPr>
            <p:nvPr/>
          </p:nvPicPr>
          <p:blipFill>
            <a:blip r:embed="rId6" cstate="print">
              <a:duotone>
                <a:prstClr val="black"/>
                <a:schemeClr val="tx2">
                  <a:tint val="45000"/>
                  <a:satMod val="400000"/>
                </a:schemeClr>
              </a:duotone>
            </a:blip>
            <a:srcRect/>
            <a:stretch>
              <a:fillRect/>
            </a:stretch>
          </p:blipFill>
          <p:spPr bwMode="auto">
            <a:xfrm>
              <a:off x="9155414" y="1817075"/>
              <a:ext cx="1168481" cy="1065648"/>
            </a:xfrm>
            <a:prstGeom prst="hexagon">
              <a:avLst/>
            </a:prstGeom>
            <a:solidFill>
              <a:srgbClr val="FFFFFF">
                <a:shade val="85000"/>
              </a:srgbClr>
            </a:solidFill>
            <a:ln>
              <a:noFill/>
            </a:ln>
            <a:effectLst>
              <a:reflection blurRad="12700" stA="38000" endPos="28000" dist="5000" dir="5400000" sy="-100000" algn="bl" rotWithShape="0"/>
            </a:effectLst>
          </p:spPr>
        </p:pic>
        <p:pic>
          <p:nvPicPr>
            <p:cNvPr id="15" name="Picture 40">
              <a:extLst>
                <a:ext uri="{FF2B5EF4-FFF2-40B4-BE49-F238E27FC236}">
                  <a16:creationId xmlns="" xmlns:a16="http://schemas.microsoft.com/office/drawing/2014/main" id="{F834E0FF-EBC7-49F2-AAEC-5A5557A1A6B5}"/>
                </a:ext>
              </a:extLst>
            </p:cNvPr>
            <p:cNvPicPr>
              <a:picLocks noChangeAspect="1" noChangeArrowheads="1"/>
            </p:cNvPicPr>
            <p:nvPr/>
          </p:nvPicPr>
          <p:blipFill>
            <a:blip r:embed="rId7" cstate="print">
              <a:duotone>
                <a:prstClr val="black"/>
                <a:schemeClr val="tx2">
                  <a:tint val="45000"/>
                  <a:satMod val="400000"/>
                </a:schemeClr>
              </a:duotone>
            </a:blip>
            <a:srcRect/>
            <a:stretch>
              <a:fillRect/>
            </a:stretch>
          </p:blipFill>
          <p:spPr bwMode="auto">
            <a:xfrm>
              <a:off x="6385818" y="2367193"/>
              <a:ext cx="1126564" cy="1061902"/>
            </a:xfrm>
            <a:prstGeom prst="hexagon">
              <a:avLst/>
            </a:prstGeom>
            <a:noFill/>
            <a:ln w="9525">
              <a:noFill/>
              <a:miter lim="800000"/>
              <a:headEnd/>
              <a:tailEnd/>
            </a:ln>
            <a:effectLst/>
          </p:spPr>
        </p:pic>
        <p:pic>
          <p:nvPicPr>
            <p:cNvPr id="16" name="Picture 59">
              <a:extLst>
                <a:ext uri="{FF2B5EF4-FFF2-40B4-BE49-F238E27FC236}">
                  <a16:creationId xmlns="" xmlns:a16="http://schemas.microsoft.com/office/drawing/2014/main" id="{39F9FBFD-9244-453C-BFBC-31D304E848FE}"/>
                </a:ext>
              </a:extLst>
            </p:cNvPr>
            <p:cNvPicPr>
              <a:picLocks noChangeAspect="1" noChangeArrowheads="1"/>
            </p:cNvPicPr>
            <p:nvPr/>
          </p:nvPicPr>
          <p:blipFill>
            <a:blip r:embed="rId8" cstate="print">
              <a:duotone>
                <a:prstClr val="black"/>
                <a:srgbClr val="D9C3A5">
                  <a:tint val="50000"/>
                  <a:satMod val="180000"/>
                </a:srgbClr>
              </a:duotone>
            </a:blip>
            <a:srcRect/>
            <a:stretch>
              <a:fillRect/>
            </a:stretch>
          </p:blipFill>
          <p:spPr bwMode="auto">
            <a:xfrm>
              <a:off x="8240413" y="3472743"/>
              <a:ext cx="1135540" cy="1076465"/>
            </a:xfrm>
            <a:prstGeom prst="hexagon">
              <a:avLst/>
            </a:prstGeom>
            <a:noFill/>
            <a:ln w="9525">
              <a:noFill/>
              <a:miter lim="800000"/>
              <a:headEnd/>
              <a:tailEnd/>
            </a:ln>
            <a:effectLst/>
          </p:spPr>
        </p:pic>
        <p:pic>
          <p:nvPicPr>
            <p:cNvPr id="17" name="Picture 50">
              <a:extLst>
                <a:ext uri="{FF2B5EF4-FFF2-40B4-BE49-F238E27FC236}">
                  <a16:creationId xmlns="" xmlns:a16="http://schemas.microsoft.com/office/drawing/2014/main" id="{0B0E5CDB-68E3-4605-888C-048D53C845CF}"/>
                </a:ext>
              </a:extLst>
            </p:cNvPr>
            <p:cNvPicPr>
              <a:picLocks noChangeAspect="1" noChangeArrowheads="1"/>
            </p:cNvPicPr>
            <p:nvPr/>
          </p:nvPicPr>
          <p:blipFill>
            <a:blip r:embed="rId9" cstate="print"/>
            <a:srcRect/>
            <a:stretch>
              <a:fillRect/>
            </a:stretch>
          </p:blipFill>
          <p:spPr bwMode="auto">
            <a:xfrm>
              <a:off x="7310984" y="1821643"/>
              <a:ext cx="1146650" cy="1053903"/>
            </a:xfrm>
            <a:prstGeom prst="hexagon">
              <a:avLst/>
            </a:prstGeom>
            <a:noFill/>
            <a:ln w="9525">
              <a:noFill/>
              <a:miter lim="800000"/>
              <a:headEnd/>
              <a:tailEnd/>
            </a:ln>
            <a:effectLst/>
          </p:spPr>
        </p:pic>
        <p:pic>
          <p:nvPicPr>
            <p:cNvPr id="19" name="Picture 46">
              <a:extLst>
                <a:ext uri="{FF2B5EF4-FFF2-40B4-BE49-F238E27FC236}">
                  <a16:creationId xmlns="" xmlns:a16="http://schemas.microsoft.com/office/drawing/2014/main" id="{88BC047A-7415-4222-B086-21BB950B5135}"/>
                </a:ext>
              </a:extLst>
            </p:cNvPr>
            <p:cNvPicPr>
              <a:picLocks noChangeAspect="1" noChangeArrowheads="1"/>
            </p:cNvPicPr>
            <p:nvPr/>
          </p:nvPicPr>
          <p:blipFill>
            <a:blip r:embed="rId10" cstate="print">
              <a:duotone>
                <a:prstClr val="black"/>
                <a:schemeClr val="tx2">
                  <a:tint val="45000"/>
                  <a:satMod val="400000"/>
                </a:schemeClr>
              </a:duotone>
            </a:blip>
            <a:srcRect/>
            <a:stretch>
              <a:fillRect/>
            </a:stretch>
          </p:blipFill>
          <p:spPr bwMode="auto">
            <a:xfrm>
              <a:off x="8245127" y="2376236"/>
              <a:ext cx="1121050" cy="1048351"/>
            </a:xfrm>
            <a:prstGeom prst="hexagon">
              <a:avLst/>
            </a:prstGeom>
            <a:noFill/>
            <a:ln w="9525">
              <a:noFill/>
              <a:miter lim="800000"/>
              <a:headEnd/>
              <a:tailEnd/>
            </a:ln>
            <a:effectLst/>
          </p:spPr>
        </p:pic>
        <p:pic>
          <p:nvPicPr>
            <p:cNvPr id="20" name="Picture 45">
              <a:extLst>
                <a:ext uri="{FF2B5EF4-FFF2-40B4-BE49-F238E27FC236}">
                  <a16:creationId xmlns="" xmlns:a16="http://schemas.microsoft.com/office/drawing/2014/main" id="{D2354521-8A69-403B-9E4F-67DEC2A698DA}"/>
                </a:ext>
              </a:extLst>
            </p:cNvPr>
            <p:cNvPicPr>
              <a:picLocks noChangeAspect="1" noChangeArrowheads="1"/>
            </p:cNvPicPr>
            <p:nvPr/>
          </p:nvPicPr>
          <p:blipFill>
            <a:blip r:embed="rId11" cstate="print">
              <a:duotone>
                <a:prstClr val="black"/>
                <a:schemeClr val="tx2">
                  <a:tint val="45000"/>
                  <a:satMod val="400000"/>
                </a:schemeClr>
              </a:duotone>
            </a:blip>
            <a:srcRect/>
            <a:stretch>
              <a:fillRect/>
            </a:stretch>
          </p:blipFill>
          <p:spPr bwMode="auto">
            <a:xfrm>
              <a:off x="6374272" y="3490691"/>
              <a:ext cx="1137842" cy="1019648"/>
            </a:xfrm>
            <a:prstGeom prst="hexagon">
              <a:avLst/>
            </a:prstGeom>
            <a:noFill/>
            <a:ln w="9525">
              <a:noFill/>
              <a:miter lim="800000"/>
              <a:headEnd/>
              <a:tailEnd/>
            </a:ln>
            <a:effectLst/>
          </p:spPr>
        </p:pic>
        <p:pic>
          <p:nvPicPr>
            <p:cNvPr id="21" name="Picture 44">
              <a:extLst>
                <a:ext uri="{FF2B5EF4-FFF2-40B4-BE49-F238E27FC236}">
                  <a16:creationId xmlns="" xmlns:a16="http://schemas.microsoft.com/office/drawing/2014/main" id="{E4830D99-D11D-4FAB-9BCB-B18AE5D6024D}"/>
                </a:ext>
              </a:extLst>
            </p:cNvPr>
            <p:cNvPicPr>
              <a:picLocks noChangeAspect="1" noChangeArrowheads="1"/>
            </p:cNvPicPr>
            <p:nvPr/>
          </p:nvPicPr>
          <p:blipFill>
            <a:blip r:embed="rId12" cstate="print"/>
            <a:srcRect/>
            <a:stretch>
              <a:fillRect/>
            </a:stretch>
          </p:blipFill>
          <p:spPr bwMode="auto">
            <a:xfrm>
              <a:off x="6373905" y="1254895"/>
              <a:ext cx="1150656" cy="1062263"/>
            </a:xfrm>
            <a:prstGeom prst="hexagon">
              <a:avLst/>
            </a:prstGeom>
            <a:noFill/>
            <a:ln w="9525">
              <a:noFill/>
              <a:miter lim="800000"/>
              <a:headEnd/>
              <a:tailEnd/>
            </a:ln>
            <a:effectLst/>
          </p:spPr>
        </p:pic>
        <p:pic>
          <p:nvPicPr>
            <p:cNvPr id="22" name="Picture 41">
              <a:extLst>
                <a:ext uri="{FF2B5EF4-FFF2-40B4-BE49-F238E27FC236}">
                  <a16:creationId xmlns="" xmlns:a16="http://schemas.microsoft.com/office/drawing/2014/main" id="{7EA9EB17-C05D-4C35-BBDE-CE0E4F0B2D38}"/>
                </a:ext>
              </a:extLst>
            </p:cNvPr>
            <p:cNvPicPr>
              <a:picLocks noChangeAspect="1" noChangeArrowheads="1"/>
            </p:cNvPicPr>
            <p:nvPr/>
          </p:nvPicPr>
          <p:blipFill>
            <a:blip r:embed="rId13" cstate="print"/>
            <a:srcRect/>
            <a:stretch>
              <a:fillRect/>
            </a:stretch>
          </p:blipFill>
          <p:spPr bwMode="auto">
            <a:xfrm>
              <a:off x="5440455" y="4023428"/>
              <a:ext cx="1139637" cy="1046690"/>
            </a:xfrm>
            <a:prstGeom prst="hexagon">
              <a:avLst/>
            </a:prstGeom>
            <a:ln>
              <a:noFill/>
            </a:ln>
            <a:effectLst>
              <a:outerShdw blurRad="292100" dist="139700" dir="2700000" algn="tl" rotWithShape="0">
                <a:srgbClr val="333333">
                  <a:alpha val="65000"/>
                </a:srgbClr>
              </a:outerShdw>
            </a:effectLst>
          </p:spPr>
        </p:pic>
        <p:pic>
          <p:nvPicPr>
            <p:cNvPr id="23" name="Picture 8">
              <a:extLst>
                <a:ext uri="{FF2B5EF4-FFF2-40B4-BE49-F238E27FC236}">
                  <a16:creationId xmlns="" xmlns:a16="http://schemas.microsoft.com/office/drawing/2014/main" id="{3E02FF10-76F0-4EAE-A028-12268AB21632}"/>
                </a:ext>
              </a:extLst>
            </p:cNvPr>
            <p:cNvPicPr>
              <a:picLocks noChangeAspect="1" noChangeArrowheads="1"/>
            </p:cNvPicPr>
            <p:nvPr/>
          </p:nvPicPr>
          <p:blipFill>
            <a:blip r:embed="rId14" cstate="print"/>
            <a:srcRect/>
            <a:stretch>
              <a:fillRect/>
            </a:stretch>
          </p:blipFill>
          <p:spPr bwMode="auto">
            <a:xfrm>
              <a:off x="9102831" y="2875121"/>
              <a:ext cx="1277477" cy="1169748"/>
            </a:xfrm>
            <a:prstGeom prst="hexagon">
              <a:avLst/>
            </a:prstGeom>
            <a:ln>
              <a:noFill/>
            </a:ln>
            <a:effectLst>
              <a:outerShdw blurRad="190500" algn="tl" rotWithShape="0">
                <a:srgbClr val="000000">
                  <a:alpha val="70000"/>
                </a:srgbClr>
              </a:outerShdw>
            </a:effectLst>
          </p:spPr>
        </p:pic>
        <p:pic>
          <p:nvPicPr>
            <p:cNvPr id="24" name="Picture 14">
              <a:extLst>
                <a:ext uri="{FF2B5EF4-FFF2-40B4-BE49-F238E27FC236}">
                  <a16:creationId xmlns="" xmlns:a16="http://schemas.microsoft.com/office/drawing/2014/main" id="{6866ABBE-CF8E-436D-9101-3356DFBAD17B}"/>
                </a:ext>
              </a:extLst>
            </p:cNvPr>
            <p:cNvPicPr>
              <a:picLocks noChangeAspect="1" noChangeArrowheads="1"/>
            </p:cNvPicPr>
            <p:nvPr/>
          </p:nvPicPr>
          <p:blipFill>
            <a:blip r:embed="rId15" cstate="print"/>
            <a:srcRect/>
            <a:stretch>
              <a:fillRect/>
            </a:stretch>
          </p:blipFill>
          <p:spPr bwMode="auto">
            <a:xfrm>
              <a:off x="4541084" y="3488005"/>
              <a:ext cx="1102183" cy="1026063"/>
            </a:xfrm>
            <a:prstGeom prst="hexagon">
              <a:avLst/>
            </a:prstGeom>
            <a:noFill/>
            <a:ln w="9525">
              <a:noFill/>
              <a:miter lim="800000"/>
              <a:headEnd/>
              <a:tailEnd/>
            </a:ln>
            <a:effectLst/>
          </p:spPr>
        </p:pic>
        <p:grpSp>
          <p:nvGrpSpPr>
            <p:cNvPr id="25" name="Group 27">
              <a:extLst>
                <a:ext uri="{FF2B5EF4-FFF2-40B4-BE49-F238E27FC236}">
                  <a16:creationId xmlns="" xmlns:a16="http://schemas.microsoft.com/office/drawing/2014/main" id="{AD467688-67B3-4657-805E-B507852F43E1}"/>
                </a:ext>
              </a:extLst>
            </p:cNvPr>
            <p:cNvGrpSpPr/>
            <p:nvPr/>
          </p:nvGrpSpPr>
          <p:grpSpPr>
            <a:xfrm>
              <a:off x="880401" y="1841320"/>
              <a:ext cx="2947509" cy="3216643"/>
              <a:chOff x="966298" y="2137252"/>
              <a:chExt cx="3197739" cy="3336541"/>
            </a:xfrm>
          </p:grpSpPr>
          <p:pic>
            <p:nvPicPr>
              <p:cNvPr id="49" name="Picture 10">
                <a:extLst>
                  <a:ext uri="{FF2B5EF4-FFF2-40B4-BE49-F238E27FC236}">
                    <a16:creationId xmlns="" xmlns:a16="http://schemas.microsoft.com/office/drawing/2014/main" id="{9F384323-EB1C-40D1-9A5C-1E5F4F83D3D9}"/>
                  </a:ext>
                </a:extLst>
              </p:cNvPr>
              <p:cNvPicPr>
                <a:picLocks noChangeAspect="1" noChangeArrowheads="1"/>
              </p:cNvPicPr>
              <p:nvPr/>
            </p:nvPicPr>
            <p:blipFill>
              <a:blip r:embed="rId16" cstate="print"/>
              <a:srcRect/>
              <a:stretch>
                <a:fillRect/>
              </a:stretch>
            </p:blipFill>
            <p:spPr bwMode="auto">
              <a:xfrm>
                <a:off x="1941946" y="2137252"/>
                <a:ext cx="1229137" cy="1069745"/>
              </a:xfrm>
              <a:prstGeom prst="hexagon">
                <a:avLst/>
              </a:prstGeom>
              <a:noFill/>
              <a:ln w="9525">
                <a:noFill/>
                <a:miter lim="800000"/>
                <a:headEnd/>
                <a:tailEnd/>
              </a:ln>
              <a:effectLst/>
            </p:spPr>
          </p:pic>
          <p:pic>
            <p:nvPicPr>
              <p:cNvPr id="50" name="Picture 11">
                <a:extLst>
                  <a:ext uri="{FF2B5EF4-FFF2-40B4-BE49-F238E27FC236}">
                    <a16:creationId xmlns="" xmlns:a16="http://schemas.microsoft.com/office/drawing/2014/main" id="{555A0846-2FD0-4224-B063-DFBB614D130A}"/>
                  </a:ext>
                </a:extLst>
              </p:cNvPr>
              <p:cNvPicPr>
                <a:picLocks noChangeAspect="1" noChangeArrowheads="1"/>
              </p:cNvPicPr>
              <p:nvPr/>
            </p:nvPicPr>
            <p:blipFill>
              <a:blip r:embed="rId17" cstate="print"/>
              <a:srcRect/>
              <a:stretch>
                <a:fillRect/>
              </a:stretch>
            </p:blipFill>
            <p:spPr bwMode="auto">
              <a:xfrm>
                <a:off x="974725" y="2703285"/>
                <a:ext cx="1187904" cy="1070429"/>
              </a:xfrm>
              <a:prstGeom prst="hexagon">
                <a:avLst/>
              </a:prstGeom>
              <a:noFill/>
              <a:ln w="9525">
                <a:noFill/>
                <a:miter lim="800000"/>
                <a:headEnd/>
                <a:tailEnd/>
              </a:ln>
              <a:effectLst/>
            </p:spPr>
          </p:pic>
          <p:pic>
            <p:nvPicPr>
              <p:cNvPr id="51" name="Picture 12">
                <a:extLst>
                  <a:ext uri="{FF2B5EF4-FFF2-40B4-BE49-F238E27FC236}">
                    <a16:creationId xmlns="" xmlns:a16="http://schemas.microsoft.com/office/drawing/2014/main" id="{01D92F45-8C6D-4122-8765-8E131210B2E1}"/>
                  </a:ext>
                </a:extLst>
              </p:cNvPr>
              <p:cNvPicPr>
                <a:picLocks noChangeAspect="1" noChangeArrowheads="1"/>
              </p:cNvPicPr>
              <p:nvPr/>
            </p:nvPicPr>
            <p:blipFill>
              <a:blip r:embed="rId18" cstate="print"/>
              <a:srcRect/>
              <a:stretch>
                <a:fillRect/>
              </a:stretch>
            </p:blipFill>
            <p:spPr bwMode="auto">
              <a:xfrm>
                <a:off x="966298" y="3815525"/>
                <a:ext cx="1192149" cy="1098311"/>
              </a:xfrm>
              <a:prstGeom prst="hexagon">
                <a:avLst/>
              </a:prstGeom>
              <a:noFill/>
              <a:ln w="9525">
                <a:noFill/>
                <a:miter lim="800000"/>
                <a:headEnd/>
                <a:tailEnd/>
              </a:ln>
              <a:effectLst/>
            </p:spPr>
          </p:pic>
          <p:pic>
            <p:nvPicPr>
              <p:cNvPr id="52" name="Picture 13">
                <a:extLst>
                  <a:ext uri="{FF2B5EF4-FFF2-40B4-BE49-F238E27FC236}">
                    <a16:creationId xmlns="" xmlns:a16="http://schemas.microsoft.com/office/drawing/2014/main" id="{AA0ED2BA-CE70-4FF9-83F8-5D9FF963D70A}"/>
                  </a:ext>
                </a:extLst>
              </p:cNvPr>
              <p:cNvPicPr>
                <a:picLocks noChangeAspect="1" noChangeArrowheads="1"/>
              </p:cNvPicPr>
              <p:nvPr/>
            </p:nvPicPr>
            <p:blipFill>
              <a:blip r:embed="rId19" cstate="print"/>
              <a:srcRect/>
              <a:stretch>
                <a:fillRect/>
              </a:stretch>
            </p:blipFill>
            <p:spPr bwMode="auto">
              <a:xfrm>
                <a:off x="1945530" y="4370162"/>
                <a:ext cx="1204341" cy="1103631"/>
              </a:xfrm>
              <a:prstGeom prst="hexagon">
                <a:avLst/>
              </a:prstGeom>
              <a:solidFill>
                <a:srgbClr val="FFFFFF">
                  <a:shade val="85000"/>
                </a:srgbClr>
              </a:solidFill>
              <a:ln>
                <a:noFill/>
              </a:ln>
              <a:effectLst>
                <a:reflection blurRad="12700" stA="38000" endPos="28000" dist="5000" dir="5400000" sy="-100000" algn="bl" rotWithShape="0"/>
              </a:effectLst>
            </p:spPr>
          </p:pic>
          <p:grpSp>
            <p:nvGrpSpPr>
              <p:cNvPr id="53" name="Group 23">
                <a:extLst>
                  <a:ext uri="{FF2B5EF4-FFF2-40B4-BE49-F238E27FC236}">
                    <a16:creationId xmlns="" xmlns:a16="http://schemas.microsoft.com/office/drawing/2014/main" id="{15E5039A-DE8C-4376-AF70-7B426FD8E7AF}"/>
                  </a:ext>
                </a:extLst>
              </p:cNvPr>
              <p:cNvGrpSpPr/>
              <p:nvPr/>
            </p:nvGrpSpPr>
            <p:grpSpPr>
              <a:xfrm>
                <a:off x="2940148" y="2715065"/>
                <a:ext cx="1223889" cy="1055077"/>
                <a:chOff x="3184904" y="3855110"/>
                <a:chExt cx="1711496" cy="1570549"/>
              </a:xfrm>
            </p:grpSpPr>
            <p:pic>
              <p:nvPicPr>
                <p:cNvPr id="55" name="Picture 17">
                  <a:extLst>
                    <a:ext uri="{FF2B5EF4-FFF2-40B4-BE49-F238E27FC236}">
                      <a16:creationId xmlns="" xmlns:a16="http://schemas.microsoft.com/office/drawing/2014/main" id="{D41232DA-01A8-4996-98C8-8E54C7C3A7D3}"/>
                    </a:ext>
                  </a:extLst>
                </p:cNvPr>
                <p:cNvPicPr>
                  <a:picLocks noChangeAspect="1" noChangeArrowheads="1"/>
                </p:cNvPicPr>
                <p:nvPr/>
              </p:nvPicPr>
              <p:blipFill>
                <a:blip r:embed="rId20" cstate="print"/>
                <a:srcRect/>
                <a:stretch>
                  <a:fillRect/>
                </a:stretch>
              </p:blipFill>
              <p:spPr bwMode="auto">
                <a:xfrm>
                  <a:off x="3184904" y="3855110"/>
                  <a:ext cx="1711496" cy="1570549"/>
                </a:xfrm>
                <a:prstGeom prst="hexagon">
                  <a:avLst/>
                </a:prstGeom>
                <a:noFill/>
                <a:ln w="9525">
                  <a:noFill/>
                  <a:miter lim="800000"/>
                  <a:headEnd/>
                  <a:tailEnd/>
                </a:ln>
                <a:effectLst/>
              </p:spPr>
            </p:pic>
            <p:pic>
              <p:nvPicPr>
                <p:cNvPr id="56" name="Picture 16" descr="http://cdn9.staztic.com/app/a/4992/4992751/newry-reporter-80123100-l-78x78.png">
                  <a:extLst>
                    <a:ext uri="{FF2B5EF4-FFF2-40B4-BE49-F238E27FC236}">
                      <a16:creationId xmlns="" xmlns:a16="http://schemas.microsoft.com/office/drawing/2014/main" id="{81BE8F6B-7A87-4A60-A536-09171E06F559}"/>
                    </a:ext>
                  </a:extLst>
                </p:cNvPr>
                <p:cNvPicPr>
                  <a:picLocks noChangeAspect="1" noChangeArrowheads="1"/>
                </p:cNvPicPr>
                <p:nvPr/>
              </p:nvPicPr>
              <p:blipFill>
                <a:blip r:embed="rId21" cstate="print"/>
                <a:srcRect/>
                <a:stretch>
                  <a:fillRect/>
                </a:stretch>
              </p:blipFill>
              <p:spPr bwMode="auto">
                <a:xfrm>
                  <a:off x="3644363" y="4291180"/>
                  <a:ext cx="742950" cy="742951"/>
                </a:xfrm>
                <a:prstGeom prst="rect">
                  <a:avLst/>
                </a:prstGeom>
                <a:noFill/>
              </p:spPr>
            </p:pic>
          </p:grpSp>
          <p:pic>
            <p:nvPicPr>
              <p:cNvPr id="54" name="Picture 21">
                <a:extLst>
                  <a:ext uri="{FF2B5EF4-FFF2-40B4-BE49-F238E27FC236}">
                    <a16:creationId xmlns="" xmlns:a16="http://schemas.microsoft.com/office/drawing/2014/main" id="{603BB1F5-4014-493D-95BF-74A94D59A5F3}"/>
                  </a:ext>
                </a:extLst>
              </p:cNvPr>
              <p:cNvPicPr>
                <a:picLocks noChangeAspect="1" noChangeArrowheads="1"/>
              </p:cNvPicPr>
              <p:nvPr/>
            </p:nvPicPr>
            <p:blipFill>
              <a:blip r:embed="rId22" cstate="print"/>
              <a:srcRect/>
              <a:stretch>
                <a:fillRect/>
              </a:stretch>
            </p:blipFill>
            <p:spPr bwMode="auto">
              <a:xfrm>
                <a:off x="2921170" y="3825021"/>
                <a:ext cx="1242867" cy="1056468"/>
              </a:xfrm>
              <a:prstGeom prst="hexagon">
                <a:avLst/>
              </a:prstGeom>
              <a:noFill/>
              <a:ln w="9525">
                <a:noFill/>
                <a:miter lim="800000"/>
                <a:headEnd/>
                <a:tailEnd/>
              </a:ln>
              <a:effectLst/>
            </p:spPr>
          </p:pic>
        </p:grpSp>
        <p:pic>
          <p:nvPicPr>
            <p:cNvPr id="26" name="Picture 23">
              <a:extLst>
                <a:ext uri="{FF2B5EF4-FFF2-40B4-BE49-F238E27FC236}">
                  <a16:creationId xmlns="" xmlns:a16="http://schemas.microsoft.com/office/drawing/2014/main" id="{CFA3FCA9-E00E-4720-832C-DFE5FA644BBE}"/>
                </a:ext>
              </a:extLst>
            </p:cNvPr>
            <p:cNvPicPr>
              <a:picLocks noChangeAspect="1" noChangeArrowheads="1"/>
            </p:cNvPicPr>
            <p:nvPr/>
          </p:nvPicPr>
          <p:blipFill>
            <a:blip r:embed="rId23" cstate="print"/>
            <a:srcRect/>
            <a:stretch>
              <a:fillRect/>
            </a:stretch>
          </p:blipFill>
          <p:spPr bwMode="auto">
            <a:xfrm>
              <a:off x="3611656" y="4020806"/>
              <a:ext cx="1133456" cy="1066912"/>
            </a:xfrm>
            <a:prstGeom prst="hexagon">
              <a:avLst/>
            </a:prstGeom>
            <a:solidFill>
              <a:srgbClr val="FFFFFF">
                <a:shade val="85000"/>
              </a:srgbClr>
            </a:solidFill>
            <a:ln>
              <a:noFill/>
            </a:ln>
            <a:effectLst>
              <a:reflection blurRad="12700" stA="38000" endPos="28000" dist="5000" dir="5400000" sy="-100000" algn="bl" rotWithShape="0"/>
            </a:effectLst>
          </p:spPr>
        </p:pic>
        <p:grpSp>
          <p:nvGrpSpPr>
            <p:cNvPr id="27" name="Group 33">
              <a:extLst>
                <a:ext uri="{FF2B5EF4-FFF2-40B4-BE49-F238E27FC236}">
                  <a16:creationId xmlns="" xmlns:a16="http://schemas.microsoft.com/office/drawing/2014/main" id="{AF5DEE44-B4D4-4ADF-AA48-C0F307DDAEB8}"/>
                </a:ext>
              </a:extLst>
            </p:cNvPr>
            <p:cNvGrpSpPr/>
            <p:nvPr/>
          </p:nvGrpSpPr>
          <p:grpSpPr>
            <a:xfrm>
              <a:off x="7285642" y="4037619"/>
              <a:ext cx="1165631" cy="1046999"/>
              <a:chOff x="12706414" y="11408881"/>
              <a:chExt cx="2394641" cy="2286613"/>
            </a:xfrm>
          </p:grpSpPr>
          <p:pic>
            <p:nvPicPr>
              <p:cNvPr id="47" name="Picture 24">
                <a:extLst>
                  <a:ext uri="{FF2B5EF4-FFF2-40B4-BE49-F238E27FC236}">
                    <a16:creationId xmlns="" xmlns:a16="http://schemas.microsoft.com/office/drawing/2014/main" id="{1E53F158-CAB4-4BBC-9322-6B614A080717}"/>
                  </a:ext>
                </a:extLst>
              </p:cNvPr>
              <p:cNvPicPr>
                <a:picLocks noChangeAspect="1" noChangeArrowheads="1"/>
              </p:cNvPicPr>
              <p:nvPr/>
            </p:nvPicPr>
            <p:blipFill>
              <a:blip r:embed="rId24" cstate="print"/>
              <a:srcRect/>
              <a:stretch>
                <a:fillRect/>
              </a:stretch>
            </p:blipFill>
            <p:spPr bwMode="auto">
              <a:xfrm>
                <a:off x="12706414" y="11408881"/>
                <a:ext cx="2394641" cy="2286613"/>
              </a:xfrm>
              <a:prstGeom prst="hexagon">
                <a:avLst/>
              </a:prstGeom>
              <a:noFill/>
              <a:ln w="9525">
                <a:noFill/>
                <a:miter lim="800000"/>
                <a:headEnd/>
                <a:tailEnd/>
              </a:ln>
              <a:effectLst/>
            </p:spPr>
          </p:pic>
          <p:pic>
            <p:nvPicPr>
              <p:cNvPr id="48" name="Picture 27" descr="http://www.londontelecomsolutions.co.uk/spp-logo.png">
                <a:extLst>
                  <a:ext uri="{FF2B5EF4-FFF2-40B4-BE49-F238E27FC236}">
                    <a16:creationId xmlns="" xmlns:a16="http://schemas.microsoft.com/office/drawing/2014/main" id="{E4906A0C-406D-4286-BA11-C8BFE41E14A1}"/>
                  </a:ext>
                </a:extLst>
              </p:cNvPr>
              <p:cNvPicPr>
                <a:picLocks noChangeAspect="1" noChangeArrowheads="1"/>
              </p:cNvPicPr>
              <p:nvPr/>
            </p:nvPicPr>
            <p:blipFill>
              <a:blip r:embed="rId25" cstate="print"/>
              <a:srcRect/>
              <a:stretch>
                <a:fillRect/>
              </a:stretch>
            </p:blipFill>
            <p:spPr bwMode="auto">
              <a:xfrm>
                <a:off x="13057052" y="12275123"/>
                <a:ext cx="1799836" cy="778705"/>
              </a:xfrm>
              <a:prstGeom prst="rect">
                <a:avLst/>
              </a:prstGeom>
              <a:noFill/>
            </p:spPr>
          </p:pic>
        </p:grpSp>
        <p:pic>
          <p:nvPicPr>
            <p:cNvPr id="28" name="Picture 30">
              <a:extLst>
                <a:ext uri="{FF2B5EF4-FFF2-40B4-BE49-F238E27FC236}">
                  <a16:creationId xmlns="" xmlns:a16="http://schemas.microsoft.com/office/drawing/2014/main" id="{823A19D9-2A11-4404-8FD0-EC1CFF44107C}"/>
                </a:ext>
              </a:extLst>
            </p:cNvPr>
            <p:cNvPicPr>
              <a:picLocks noChangeAspect="1" noChangeArrowheads="1"/>
            </p:cNvPicPr>
            <p:nvPr/>
          </p:nvPicPr>
          <p:blipFill>
            <a:blip r:embed="rId26" cstate="print">
              <a:duotone>
                <a:prstClr val="black"/>
                <a:schemeClr val="tx2">
                  <a:tint val="45000"/>
                  <a:satMod val="400000"/>
                </a:schemeClr>
              </a:duotone>
            </a:blip>
            <a:srcRect/>
            <a:stretch>
              <a:fillRect/>
            </a:stretch>
          </p:blipFill>
          <p:spPr bwMode="auto">
            <a:xfrm>
              <a:off x="4526056" y="2398370"/>
              <a:ext cx="1119168" cy="1036642"/>
            </a:xfrm>
            <a:prstGeom prst="hexagon">
              <a:avLst/>
            </a:prstGeom>
            <a:noFill/>
            <a:ln w="9525">
              <a:noFill/>
              <a:miter lim="800000"/>
              <a:headEnd/>
              <a:tailEnd/>
            </a:ln>
            <a:effectLst/>
          </p:spPr>
        </p:pic>
        <p:pic>
          <p:nvPicPr>
            <p:cNvPr id="29" name="Picture 3">
              <a:extLst>
                <a:ext uri="{FF2B5EF4-FFF2-40B4-BE49-F238E27FC236}">
                  <a16:creationId xmlns="" xmlns:a16="http://schemas.microsoft.com/office/drawing/2014/main" id="{45ED88D4-9503-4006-A7EE-994D9A225444}"/>
                </a:ext>
              </a:extLst>
            </p:cNvPr>
            <p:cNvPicPr>
              <a:picLocks noChangeAspect="1" noChangeArrowheads="1"/>
            </p:cNvPicPr>
            <p:nvPr/>
          </p:nvPicPr>
          <p:blipFill>
            <a:blip r:embed="rId27" cstate="print"/>
            <a:srcRect/>
            <a:stretch>
              <a:fillRect/>
            </a:stretch>
          </p:blipFill>
          <p:spPr bwMode="auto">
            <a:xfrm>
              <a:off x="3540879" y="2864256"/>
              <a:ext cx="1272506" cy="1175869"/>
            </a:xfrm>
            <a:prstGeom prst="hexagon">
              <a:avLst/>
            </a:prstGeom>
            <a:ln>
              <a:noFill/>
            </a:ln>
            <a:effectLst>
              <a:outerShdw blurRad="292100" dist="139700" dir="2700000" algn="tl" rotWithShape="0">
                <a:srgbClr val="333333">
                  <a:alpha val="65000"/>
                </a:srgbClr>
              </a:outerShdw>
            </a:effectLst>
          </p:spPr>
        </p:pic>
        <p:pic>
          <p:nvPicPr>
            <p:cNvPr id="30" name="Picture 31">
              <a:extLst>
                <a:ext uri="{FF2B5EF4-FFF2-40B4-BE49-F238E27FC236}">
                  <a16:creationId xmlns="" xmlns:a16="http://schemas.microsoft.com/office/drawing/2014/main" id="{06550B33-076D-4283-814D-E22A9F8F5254}"/>
                </a:ext>
              </a:extLst>
            </p:cNvPr>
            <p:cNvPicPr>
              <a:picLocks noChangeAspect="1" noChangeArrowheads="1"/>
            </p:cNvPicPr>
            <p:nvPr/>
          </p:nvPicPr>
          <p:blipFill>
            <a:blip r:embed="rId28" cstate="print">
              <a:duotone>
                <a:prstClr val="black"/>
                <a:schemeClr val="tx2">
                  <a:tint val="45000"/>
                  <a:satMod val="400000"/>
                </a:schemeClr>
              </a:duotone>
            </a:blip>
            <a:srcRect/>
            <a:stretch>
              <a:fillRect/>
            </a:stretch>
          </p:blipFill>
          <p:spPr bwMode="auto">
            <a:xfrm>
              <a:off x="2660889" y="4552990"/>
              <a:ext cx="1167017" cy="1140988"/>
            </a:xfrm>
            <a:prstGeom prst="hexagon">
              <a:avLst/>
            </a:prstGeom>
            <a:noFill/>
            <a:ln w="9525">
              <a:noFill/>
              <a:miter lim="800000"/>
              <a:headEnd/>
              <a:tailEnd/>
            </a:ln>
            <a:effectLst/>
          </p:spPr>
        </p:pic>
        <p:pic>
          <p:nvPicPr>
            <p:cNvPr id="31" name="Picture 32">
              <a:extLst>
                <a:ext uri="{FF2B5EF4-FFF2-40B4-BE49-F238E27FC236}">
                  <a16:creationId xmlns="" xmlns:a16="http://schemas.microsoft.com/office/drawing/2014/main" id="{C0798F26-9875-4C21-9F5F-C37AF631140F}"/>
                </a:ext>
              </a:extLst>
            </p:cNvPr>
            <p:cNvPicPr>
              <a:picLocks noChangeAspect="1" noChangeArrowheads="1"/>
            </p:cNvPicPr>
            <p:nvPr/>
          </p:nvPicPr>
          <p:blipFill>
            <a:blip r:embed="rId29" cstate="print"/>
            <a:srcRect/>
            <a:stretch>
              <a:fillRect/>
            </a:stretch>
          </p:blipFill>
          <p:spPr bwMode="auto">
            <a:xfrm>
              <a:off x="3620910" y="1842320"/>
              <a:ext cx="1114675" cy="1020491"/>
            </a:xfrm>
            <a:prstGeom prst="hexagon">
              <a:avLst/>
            </a:prstGeom>
            <a:noFill/>
            <a:ln w="9525">
              <a:noFill/>
              <a:miter lim="800000"/>
              <a:headEnd/>
              <a:tailEnd/>
            </a:ln>
            <a:effectLst/>
          </p:spPr>
        </p:pic>
        <p:pic>
          <p:nvPicPr>
            <p:cNvPr id="32" name="Picture 34">
              <a:extLst>
                <a:ext uri="{FF2B5EF4-FFF2-40B4-BE49-F238E27FC236}">
                  <a16:creationId xmlns="" xmlns:a16="http://schemas.microsoft.com/office/drawing/2014/main" id="{49F97D7E-AFE9-460E-B2DA-8D23A55B7675}"/>
                </a:ext>
              </a:extLst>
            </p:cNvPr>
            <p:cNvPicPr>
              <a:picLocks noChangeAspect="1" noChangeArrowheads="1"/>
            </p:cNvPicPr>
            <p:nvPr/>
          </p:nvPicPr>
          <p:blipFill>
            <a:blip r:embed="rId30" cstate="print"/>
            <a:srcRect/>
            <a:stretch>
              <a:fillRect/>
            </a:stretch>
          </p:blipFill>
          <p:spPr bwMode="auto">
            <a:xfrm>
              <a:off x="4534194" y="1267977"/>
              <a:ext cx="1109072" cy="1076646"/>
            </a:xfrm>
            <a:prstGeom prst="hexagon">
              <a:avLst/>
            </a:prstGeom>
            <a:noFill/>
            <a:ln w="9525">
              <a:noFill/>
              <a:miter lim="800000"/>
              <a:headEnd/>
              <a:tailEnd/>
            </a:ln>
            <a:effectLst/>
          </p:spPr>
        </p:pic>
        <p:pic>
          <p:nvPicPr>
            <p:cNvPr id="33" name="Picture 37">
              <a:extLst>
                <a:ext uri="{FF2B5EF4-FFF2-40B4-BE49-F238E27FC236}">
                  <a16:creationId xmlns="" xmlns:a16="http://schemas.microsoft.com/office/drawing/2014/main" id="{F8FCAE8C-102E-4CB3-99B2-B30E1DA97F10}"/>
                </a:ext>
              </a:extLst>
            </p:cNvPr>
            <p:cNvPicPr>
              <a:picLocks noChangeAspect="1" noChangeArrowheads="1"/>
            </p:cNvPicPr>
            <p:nvPr/>
          </p:nvPicPr>
          <p:blipFill>
            <a:blip r:embed="rId31" cstate="print"/>
            <a:srcRect/>
            <a:stretch>
              <a:fillRect/>
            </a:stretch>
          </p:blipFill>
          <p:spPr bwMode="auto">
            <a:xfrm>
              <a:off x="4528117" y="4566763"/>
              <a:ext cx="1141083" cy="1084974"/>
            </a:xfrm>
            <a:prstGeom prst="hexagon">
              <a:avLst/>
            </a:prstGeom>
            <a:noFill/>
            <a:ln w="9525">
              <a:noFill/>
              <a:miter lim="800000"/>
              <a:headEnd/>
              <a:tailEnd/>
            </a:ln>
            <a:effectLst/>
          </p:spPr>
        </p:pic>
        <p:pic>
          <p:nvPicPr>
            <p:cNvPr id="34" name="Picture 36" descr="http://www.itrustbarnsley.co.uk/img/events/Chronicle-Logo-Red.png">
              <a:extLst>
                <a:ext uri="{FF2B5EF4-FFF2-40B4-BE49-F238E27FC236}">
                  <a16:creationId xmlns="" xmlns:a16="http://schemas.microsoft.com/office/drawing/2014/main" id="{DFA15EF5-0D78-4C3C-BF39-9E5376863624}"/>
                </a:ext>
              </a:extLst>
            </p:cNvPr>
            <p:cNvPicPr>
              <a:picLocks noChangeAspect="1" noChangeArrowheads="1"/>
            </p:cNvPicPr>
            <p:nvPr/>
          </p:nvPicPr>
          <p:blipFill>
            <a:blip r:embed="rId32" cstate="print"/>
            <a:srcRect/>
            <a:stretch>
              <a:fillRect/>
            </a:stretch>
          </p:blipFill>
          <p:spPr bwMode="auto">
            <a:xfrm>
              <a:off x="4528114" y="4963671"/>
              <a:ext cx="1115151" cy="315042"/>
            </a:xfrm>
            <a:prstGeom prst="rect">
              <a:avLst/>
            </a:prstGeom>
            <a:noFill/>
          </p:spPr>
        </p:pic>
        <p:pic>
          <p:nvPicPr>
            <p:cNvPr id="35" name="Picture 2">
              <a:extLst>
                <a:ext uri="{FF2B5EF4-FFF2-40B4-BE49-F238E27FC236}">
                  <a16:creationId xmlns="" xmlns:a16="http://schemas.microsoft.com/office/drawing/2014/main" id="{26348E5B-7B17-428B-8899-14B0FBF680CE}"/>
                </a:ext>
              </a:extLst>
            </p:cNvPr>
            <p:cNvPicPr>
              <a:picLocks noChangeAspect="1" noChangeArrowheads="1"/>
            </p:cNvPicPr>
            <p:nvPr/>
          </p:nvPicPr>
          <p:blipFill>
            <a:blip r:embed="rId33" cstate="print"/>
            <a:srcRect/>
            <a:stretch>
              <a:fillRect/>
            </a:stretch>
          </p:blipFill>
          <p:spPr bwMode="auto">
            <a:xfrm>
              <a:off x="5353465" y="2868192"/>
              <a:ext cx="1314182" cy="1198325"/>
            </a:xfrm>
            <a:prstGeom prst="hexagon">
              <a:avLst/>
            </a:prstGeom>
            <a:ln>
              <a:noFill/>
            </a:ln>
            <a:effectLst>
              <a:outerShdw blurRad="292100" dist="139700" dir="2700000" algn="tl" rotWithShape="0">
                <a:srgbClr val="333333">
                  <a:alpha val="65000"/>
                </a:srgbClr>
              </a:outerShdw>
            </a:effectLst>
          </p:spPr>
        </p:pic>
        <p:pic>
          <p:nvPicPr>
            <p:cNvPr id="36" name="Picture 39" descr="http://www.newarkadvertiser.co.uk/images/screenIPAD.png">
              <a:extLst>
                <a:ext uri="{FF2B5EF4-FFF2-40B4-BE49-F238E27FC236}">
                  <a16:creationId xmlns="" xmlns:a16="http://schemas.microsoft.com/office/drawing/2014/main" id="{F5020002-6E6F-49EE-8B90-F0DAEDDC6327}"/>
                </a:ext>
              </a:extLst>
            </p:cNvPr>
            <p:cNvPicPr>
              <a:picLocks noChangeAspect="1" noChangeArrowheads="1"/>
            </p:cNvPicPr>
            <p:nvPr/>
          </p:nvPicPr>
          <p:blipFill>
            <a:blip r:embed="rId34" cstate="print"/>
            <a:srcRect b="33212"/>
            <a:stretch>
              <a:fillRect/>
            </a:stretch>
          </p:blipFill>
          <p:spPr bwMode="auto">
            <a:xfrm>
              <a:off x="5441347" y="1829918"/>
              <a:ext cx="1148499" cy="1043127"/>
            </a:xfrm>
            <a:prstGeom prst="hexagon">
              <a:avLst/>
            </a:prstGeom>
            <a:noFill/>
          </p:spPr>
        </p:pic>
        <p:grpSp>
          <p:nvGrpSpPr>
            <p:cNvPr id="37" name="Group 53">
              <a:extLst>
                <a:ext uri="{FF2B5EF4-FFF2-40B4-BE49-F238E27FC236}">
                  <a16:creationId xmlns="" xmlns:a16="http://schemas.microsoft.com/office/drawing/2014/main" id="{D9657BDA-9FDF-4867-AF4E-11CB4E84CA6F}"/>
                </a:ext>
              </a:extLst>
            </p:cNvPr>
            <p:cNvGrpSpPr/>
            <p:nvPr/>
          </p:nvGrpSpPr>
          <p:grpSpPr>
            <a:xfrm>
              <a:off x="7237731" y="2857654"/>
              <a:ext cx="1302395" cy="1180331"/>
              <a:chOff x="9094301" y="2857654"/>
              <a:chExt cx="1302395" cy="1180331"/>
            </a:xfrm>
          </p:grpSpPr>
          <p:pic>
            <p:nvPicPr>
              <p:cNvPr id="45" name="Picture 49">
                <a:extLst>
                  <a:ext uri="{FF2B5EF4-FFF2-40B4-BE49-F238E27FC236}">
                    <a16:creationId xmlns="" xmlns:a16="http://schemas.microsoft.com/office/drawing/2014/main" id="{EB776D72-3340-409D-B5B8-AB66C559F155}"/>
                  </a:ext>
                </a:extLst>
              </p:cNvPr>
              <p:cNvPicPr>
                <a:picLocks noChangeAspect="1" noChangeArrowheads="1"/>
              </p:cNvPicPr>
              <p:nvPr/>
            </p:nvPicPr>
            <p:blipFill>
              <a:blip r:embed="rId35" cstate="print"/>
              <a:srcRect/>
              <a:stretch>
                <a:fillRect/>
              </a:stretch>
            </p:blipFill>
            <p:spPr bwMode="auto">
              <a:xfrm>
                <a:off x="9094301" y="2857654"/>
                <a:ext cx="1302395" cy="1180331"/>
              </a:xfrm>
              <a:prstGeom prst="hexagon">
                <a:avLst/>
              </a:prstGeom>
              <a:ln>
                <a:noFill/>
              </a:ln>
              <a:effectLst>
                <a:outerShdw blurRad="292100" dist="139700" dir="2700000" algn="tl" rotWithShape="0">
                  <a:srgbClr val="333333">
                    <a:alpha val="65000"/>
                  </a:srgbClr>
                </a:outerShdw>
              </a:effectLst>
            </p:spPr>
          </p:pic>
          <p:pic>
            <p:nvPicPr>
              <p:cNvPr id="46" name="Picture 48" descr="http://upload.wikimedia.org/wikipedia/en/thumb/0/09/INM_Logo_2008-12-18.svg/1280px-INM_Logo_2008-12-18.svg.png">
                <a:extLst>
                  <a:ext uri="{FF2B5EF4-FFF2-40B4-BE49-F238E27FC236}">
                    <a16:creationId xmlns="" xmlns:a16="http://schemas.microsoft.com/office/drawing/2014/main" id="{12359A1F-FCDD-4D19-847F-E6903C426149}"/>
                  </a:ext>
                </a:extLst>
              </p:cNvPr>
              <p:cNvPicPr>
                <a:picLocks noChangeAspect="1" noChangeArrowheads="1"/>
              </p:cNvPicPr>
              <p:nvPr/>
            </p:nvPicPr>
            <p:blipFill>
              <a:blip r:embed="rId36" cstate="print"/>
              <a:srcRect l="34915" r="33978" b="23097"/>
              <a:stretch>
                <a:fillRect/>
              </a:stretch>
            </p:blipFill>
            <p:spPr bwMode="auto">
              <a:xfrm>
                <a:off x="9404696" y="3075071"/>
                <a:ext cx="680647" cy="838739"/>
              </a:xfrm>
              <a:prstGeom prst="rect">
                <a:avLst/>
              </a:prstGeom>
              <a:noFill/>
            </p:spPr>
          </p:pic>
        </p:grpSp>
        <p:pic>
          <p:nvPicPr>
            <p:cNvPr id="38" name="Picture 55">
              <a:extLst>
                <a:ext uri="{FF2B5EF4-FFF2-40B4-BE49-F238E27FC236}">
                  <a16:creationId xmlns="" xmlns:a16="http://schemas.microsoft.com/office/drawing/2014/main" id="{677703A1-C1C5-4155-BB79-C3659DB7CA4F}"/>
                </a:ext>
              </a:extLst>
            </p:cNvPr>
            <p:cNvPicPr>
              <a:picLocks noChangeAspect="1" noChangeArrowheads="1"/>
            </p:cNvPicPr>
            <p:nvPr/>
          </p:nvPicPr>
          <p:blipFill>
            <a:blip r:embed="rId37" cstate="print">
              <a:duotone>
                <a:prstClr val="black"/>
                <a:schemeClr val="accent4">
                  <a:tint val="45000"/>
                  <a:satMod val="400000"/>
                </a:schemeClr>
              </a:duotone>
            </a:blip>
            <a:srcRect/>
            <a:stretch>
              <a:fillRect/>
            </a:stretch>
          </p:blipFill>
          <p:spPr bwMode="auto">
            <a:xfrm>
              <a:off x="6358180" y="4567338"/>
              <a:ext cx="1154978" cy="1088911"/>
            </a:xfrm>
            <a:prstGeom prst="hexagon">
              <a:avLst/>
            </a:prstGeom>
            <a:noFill/>
            <a:ln w="9525">
              <a:noFill/>
              <a:miter lim="800000"/>
              <a:headEnd/>
              <a:tailEnd/>
            </a:ln>
            <a:effectLst/>
          </p:spPr>
        </p:pic>
        <p:pic>
          <p:nvPicPr>
            <p:cNvPr id="39" name="Picture 62">
              <a:extLst>
                <a:ext uri="{FF2B5EF4-FFF2-40B4-BE49-F238E27FC236}">
                  <a16:creationId xmlns="" xmlns:a16="http://schemas.microsoft.com/office/drawing/2014/main" id="{D560E144-FC12-4003-A8F4-9B3E22486E67}"/>
                </a:ext>
              </a:extLst>
            </p:cNvPr>
            <p:cNvPicPr>
              <a:picLocks noChangeAspect="1" noChangeArrowheads="1"/>
            </p:cNvPicPr>
            <p:nvPr/>
          </p:nvPicPr>
          <p:blipFill>
            <a:blip r:embed="rId38" cstate="print"/>
            <a:srcRect/>
            <a:stretch>
              <a:fillRect/>
            </a:stretch>
          </p:blipFill>
          <p:spPr bwMode="auto">
            <a:xfrm>
              <a:off x="8235073" y="4593151"/>
              <a:ext cx="1148159" cy="1067230"/>
            </a:xfrm>
            <a:prstGeom prst="hexagon">
              <a:avLst/>
            </a:prstGeom>
            <a:noFill/>
            <a:ln w="9525">
              <a:noFill/>
              <a:miter lim="800000"/>
              <a:headEnd/>
              <a:tailEnd/>
            </a:ln>
            <a:effectLst/>
          </p:spPr>
        </p:pic>
        <p:pic>
          <p:nvPicPr>
            <p:cNvPr id="40" name="Picture 61" descr="http://www.theorcadianphotos.co.uk/img/s2/v70/u549818747-o784341195-72.png">
              <a:extLst>
                <a:ext uri="{FF2B5EF4-FFF2-40B4-BE49-F238E27FC236}">
                  <a16:creationId xmlns="" xmlns:a16="http://schemas.microsoft.com/office/drawing/2014/main" id="{CCB96E9D-DF42-4F48-AE66-03F7B63D4B77}"/>
                </a:ext>
              </a:extLst>
            </p:cNvPr>
            <p:cNvPicPr>
              <a:picLocks noChangeAspect="1" noChangeArrowheads="1"/>
            </p:cNvPicPr>
            <p:nvPr/>
          </p:nvPicPr>
          <p:blipFill>
            <a:blip r:embed="rId39" cstate="print"/>
            <a:srcRect b="37533"/>
            <a:stretch>
              <a:fillRect/>
            </a:stretch>
          </p:blipFill>
          <p:spPr bwMode="auto">
            <a:xfrm>
              <a:off x="8391062" y="4959831"/>
              <a:ext cx="880684" cy="277779"/>
            </a:xfrm>
            <a:prstGeom prst="rect">
              <a:avLst/>
            </a:prstGeom>
            <a:noFill/>
          </p:spPr>
        </p:pic>
        <p:grpSp>
          <p:nvGrpSpPr>
            <p:cNvPr id="41" name="Group 69">
              <a:extLst>
                <a:ext uri="{FF2B5EF4-FFF2-40B4-BE49-F238E27FC236}">
                  <a16:creationId xmlns="" xmlns:a16="http://schemas.microsoft.com/office/drawing/2014/main" id="{E4A66EEC-77F5-4477-94DC-E42EFA1E0823}"/>
                </a:ext>
              </a:extLst>
            </p:cNvPr>
            <p:cNvGrpSpPr/>
            <p:nvPr/>
          </p:nvGrpSpPr>
          <p:grpSpPr>
            <a:xfrm>
              <a:off x="10173454" y="3811654"/>
              <a:ext cx="1029581" cy="300370"/>
              <a:chOff x="6159263" y="781498"/>
              <a:chExt cx="1570006" cy="477957"/>
            </a:xfrm>
          </p:grpSpPr>
          <p:pic>
            <p:nvPicPr>
              <p:cNvPr id="43" name="Picture 66" descr="http://www.cwherald.com/assets/cwherald/img/logo.png">
                <a:extLst>
                  <a:ext uri="{FF2B5EF4-FFF2-40B4-BE49-F238E27FC236}">
                    <a16:creationId xmlns="" xmlns:a16="http://schemas.microsoft.com/office/drawing/2014/main" id="{3B0A44B7-B30F-4B6C-87CB-3783A67A5C47}"/>
                  </a:ext>
                </a:extLst>
              </p:cNvPr>
              <p:cNvPicPr>
                <a:picLocks noChangeAspect="1" noChangeArrowheads="1"/>
              </p:cNvPicPr>
              <p:nvPr/>
            </p:nvPicPr>
            <p:blipFill>
              <a:blip r:embed="rId40" cstate="print"/>
              <a:srcRect r="59669" b="-786"/>
              <a:stretch>
                <a:fillRect/>
              </a:stretch>
            </p:blipFill>
            <p:spPr bwMode="auto">
              <a:xfrm>
                <a:off x="6418053" y="781498"/>
                <a:ext cx="1017918" cy="236418"/>
              </a:xfrm>
              <a:prstGeom prst="rect">
                <a:avLst/>
              </a:prstGeom>
              <a:noFill/>
            </p:spPr>
          </p:pic>
          <p:pic>
            <p:nvPicPr>
              <p:cNvPr id="44" name="Picture 68" descr="http://www.cwherald.com/assets/cwherald/img/logo.png">
                <a:extLst>
                  <a:ext uri="{FF2B5EF4-FFF2-40B4-BE49-F238E27FC236}">
                    <a16:creationId xmlns="" xmlns:a16="http://schemas.microsoft.com/office/drawing/2014/main" id="{54A86428-CD27-4816-B739-A6D478CBE82A}"/>
                  </a:ext>
                </a:extLst>
              </p:cNvPr>
              <p:cNvPicPr>
                <a:picLocks noChangeAspect="1" noChangeArrowheads="1"/>
              </p:cNvPicPr>
              <p:nvPr/>
            </p:nvPicPr>
            <p:blipFill>
              <a:blip r:embed="rId41" cstate="print"/>
              <a:srcRect l="39266" t="-11094"/>
              <a:stretch>
                <a:fillRect/>
              </a:stretch>
            </p:blipFill>
            <p:spPr bwMode="auto">
              <a:xfrm>
                <a:off x="6159263" y="992542"/>
                <a:ext cx="1570006" cy="266913"/>
              </a:xfrm>
              <a:prstGeom prst="rect">
                <a:avLst/>
              </a:prstGeom>
              <a:noFill/>
            </p:spPr>
          </p:pic>
        </p:grpSp>
        <p:pic>
          <p:nvPicPr>
            <p:cNvPr id="42" name="Picture 7">
              <a:extLst>
                <a:ext uri="{FF2B5EF4-FFF2-40B4-BE49-F238E27FC236}">
                  <a16:creationId xmlns="" xmlns:a16="http://schemas.microsoft.com/office/drawing/2014/main" id="{CC652016-44F3-4897-B80C-2B43FE5057B3}"/>
                </a:ext>
              </a:extLst>
            </p:cNvPr>
            <p:cNvPicPr>
              <a:picLocks noChangeAspect="1" noChangeArrowheads="1"/>
            </p:cNvPicPr>
            <p:nvPr/>
          </p:nvPicPr>
          <p:blipFill>
            <a:blip r:embed="rId42" cstate="print"/>
            <a:srcRect/>
            <a:stretch>
              <a:fillRect/>
            </a:stretch>
          </p:blipFill>
          <p:spPr bwMode="auto">
            <a:xfrm>
              <a:off x="1693889" y="2854926"/>
              <a:ext cx="1304144" cy="1192418"/>
            </a:xfrm>
            <a:prstGeom prst="hexagon">
              <a:avLst/>
            </a:prstGeom>
            <a:ln>
              <a:noFill/>
            </a:ln>
            <a:effectLst>
              <a:outerShdw blurRad="292100" dist="139700" dir="2700000" algn="tl" rotWithShape="0">
                <a:srgbClr val="333333">
                  <a:alpha val="65000"/>
                </a:srgbClr>
              </a:outerShdw>
            </a:effectLst>
          </p:spPr>
        </p:pic>
      </p:grpSp>
      <p:sp>
        <p:nvSpPr>
          <p:cNvPr id="4" name="TextBox 3">
            <a:extLst>
              <a:ext uri="{FF2B5EF4-FFF2-40B4-BE49-F238E27FC236}">
                <a16:creationId xmlns="" xmlns:a16="http://schemas.microsoft.com/office/drawing/2014/main" id="{E206826C-28B8-4551-A317-61C3D9FAC542}"/>
              </a:ext>
            </a:extLst>
          </p:cNvPr>
          <p:cNvSpPr txBox="1"/>
          <p:nvPr/>
        </p:nvSpPr>
        <p:spPr>
          <a:xfrm>
            <a:off x="5365074" y="4521672"/>
            <a:ext cx="644728" cy="1200329"/>
          </a:xfrm>
          <a:prstGeom prst="rect">
            <a:avLst/>
          </a:prstGeom>
          <a:noFill/>
        </p:spPr>
        <p:txBody>
          <a:bodyPr wrap="none" rtlCol="0">
            <a:spAutoFit/>
          </a:bodyPr>
          <a:lstStyle/>
          <a:p>
            <a:r>
              <a:rPr lang="en-GB" sz="7200" dirty="0"/>
              <a:t>=</a:t>
            </a:r>
          </a:p>
        </p:txBody>
      </p:sp>
      <p:pic>
        <p:nvPicPr>
          <p:cNvPr id="58" name="Picture 57">
            <a:extLst>
              <a:ext uri="{FF2B5EF4-FFF2-40B4-BE49-F238E27FC236}">
                <a16:creationId xmlns="" xmlns:a16="http://schemas.microsoft.com/office/drawing/2014/main" id="{C23B84A0-6D7C-4BB0-9678-B8E69445C021}"/>
              </a:ext>
            </a:extLst>
          </p:cNvPr>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088063" y="4367422"/>
            <a:ext cx="1068387" cy="1667286"/>
          </a:xfrm>
          <a:prstGeom prst="rect">
            <a:avLst/>
          </a:prstGeom>
          <a:noFill/>
          <a:ln>
            <a:noFill/>
          </a:ln>
        </p:spPr>
      </p:pic>
      <p:pic>
        <p:nvPicPr>
          <p:cNvPr id="59" name="Picture 58">
            <a:extLst>
              <a:ext uri="{FF2B5EF4-FFF2-40B4-BE49-F238E27FC236}">
                <a16:creationId xmlns="" xmlns:a16="http://schemas.microsoft.com/office/drawing/2014/main" id="{9D25882C-51C7-42A6-9286-21A966BADCF4}"/>
              </a:ext>
            </a:extLst>
          </p:cNvPr>
          <p:cNvPicPr>
            <a:picLocks noChangeAspect="1"/>
          </p:cNvPicPr>
          <p:nvPr/>
        </p:nvPicPr>
        <p:blipFill>
          <a:blip r:embed="rId44"/>
          <a:stretch>
            <a:fillRect/>
          </a:stretch>
        </p:blipFill>
        <p:spPr>
          <a:xfrm>
            <a:off x="8627333" y="6256704"/>
            <a:ext cx="375766" cy="589184"/>
          </a:xfrm>
          <a:prstGeom prst="rect">
            <a:avLst/>
          </a:prstGeom>
        </p:spPr>
      </p:pic>
      <p:sp>
        <p:nvSpPr>
          <p:cNvPr id="60" name="Title 1">
            <a:extLst>
              <a:ext uri="{FF2B5EF4-FFF2-40B4-BE49-F238E27FC236}">
                <a16:creationId xmlns="" xmlns:a16="http://schemas.microsoft.com/office/drawing/2014/main" id="{9B97E5F6-A13D-40EE-94EC-7D8D1270C805}"/>
              </a:ext>
            </a:extLst>
          </p:cNvPr>
          <p:cNvSpPr>
            <a:spLocks noGrp="1"/>
          </p:cNvSpPr>
          <p:nvPr>
            <p:ph type="title"/>
          </p:nvPr>
        </p:nvSpPr>
        <p:spPr>
          <a:xfrm>
            <a:off x="169966" y="100389"/>
            <a:ext cx="8801857" cy="654367"/>
          </a:xfrm>
        </p:spPr>
        <p:txBody>
          <a:bodyPr>
            <a:normAutofit fontScale="90000"/>
          </a:bodyPr>
          <a:lstStyle/>
          <a:p>
            <a:r>
              <a:rPr lang="en-GB" sz="2800" b="1" dirty="0">
                <a:solidFill>
                  <a:srgbClr val="00763C"/>
                </a:solidFill>
                <a:latin typeface="+mn-lt"/>
              </a:rPr>
              <a:t>1XL = The combined power of local news brands’ audience across the UK</a:t>
            </a:r>
          </a:p>
        </p:txBody>
      </p:sp>
    </p:spTree>
    <p:extLst>
      <p:ext uri="{BB962C8B-B14F-4D97-AF65-F5344CB8AC3E}">
        <p14:creationId xmlns:p14="http://schemas.microsoft.com/office/powerpoint/2010/main" val="4202486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059" b="-133"/>
          <a:stretch/>
        </p:blipFill>
        <p:spPr>
          <a:xfrm>
            <a:off x="2631" y="3886"/>
            <a:ext cx="9144000" cy="5560142"/>
          </a:xfrm>
          <a:prstGeom prst="rect">
            <a:avLst/>
          </a:prstGeom>
        </p:spPr>
      </p:pic>
      <p:sp>
        <p:nvSpPr>
          <p:cNvPr id="5" name="Title 1"/>
          <p:cNvSpPr txBox="1">
            <a:spLocks/>
          </p:cNvSpPr>
          <p:nvPr/>
        </p:nvSpPr>
        <p:spPr>
          <a:xfrm>
            <a:off x="179512" y="485800"/>
            <a:ext cx="864096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100" b="1" dirty="0" smtClean="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ONLINE ADVERSTISING. IS THE SYSTEM BROKEN AND HOW CAN WE FIX IT? </a:t>
            </a:r>
            <a:r>
              <a:rPr lang="en-GB" sz="3100" dirty="0" smtClean="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
            </a:r>
            <a:br>
              <a:rPr lang="en-GB" sz="3100" dirty="0" smtClean="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br>
            <a:endParaRPr lang="en-GB" sz="3100" dirty="0">
              <a:solidFill>
                <a:schemeClr val="bg1">
                  <a:lumMod val="95000"/>
                </a:schemeClr>
              </a:solidFill>
              <a:effectLst>
                <a:glow rad="342900">
                  <a:schemeClr val="tx1">
                    <a:alpha val="61000"/>
                  </a:schemeClr>
                </a:glow>
              </a:effectLst>
              <a:latin typeface="Arial" panose="020B0604020202020204" pitchFamily="34" charset="0"/>
              <a:ea typeface="Meiryo" panose="020B0604030504040204" pitchFamily="34" charset="-128"/>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3312" t="5418" r="16095"/>
          <a:stretch/>
        </p:blipFill>
        <p:spPr>
          <a:xfrm>
            <a:off x="303961" y="1988840"/>
            <a:ext cx="929960" cy="96960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3600" t="2857" r="19828" b="29257"/>
          <a:stretch/>
        </p:blipFill>
        <p:spPr>
          <a:xfrm>
            <a:off x="275195" y="3429000"/>
            <a:ext cx="958726" cy="969601"/>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9939" t="5904" r="7761" b="42759"/>
          <a:stretch/>
        </p:blipFill>
        <p:spPr>
          <a:xfrm>
            <a:off x="252857" y="4890157"/>
            <a:ext cx="956112" cy="969601"/>
          </a:xfrm>
          <a:prstGeom prst="rect">
            <a:avLst/>
          </a:prstGeom>
        </p:spPr>
      </p:pic>
      <p:sp>
        <p:nvSpPr>
          <p:cNvPr id="10" name="TextBox 9"/>
          <p:cNvSpPr txBox="1"/>
          <p:nvPr/>
        </p:nvSpPr>
        <p:spPr>
          <a:xfrm>
            <a:off x="1627064" y="2288974"/>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Alistair </a:t>
            </a:r>
            <a:r>
              <a:rPr lang="en-GB" dirty="0" err="1" smtClean="0">
                <a:solidFill>
                  <a:schemeClr val="bg1"/>
                </a:solidFill>
                <a:latin typeface="Arial" panose="020B0604020202020204" pitchFamily="34" charset="0"/>
                <a:cs typeface="Arial" panose="020B0604020202020204" pitchFamily="34" charset="0"/>
              </a:rPr>
              <a:t>MacCallum</a:t>
            </a:r>
            <a:r>
              <a:rPr lang="en-GB" dirty="0" smtClean="0">
                <a:solidFill>
                  <a:schemeClr val="bg1"/>
                </a:solidFill>
                <a:latin typeface="Arial" panose="020B0604020202020204" pitchFamily="34" charset="0"/>
                <a:cs typeface="Arial" panose="020B0604020202020204" pitchFamily="34" charset="0"/>
              </a:rPr>
              <a:t> – Chief Executive Officer, m/SIX</a:t>
            </a:r>
            <a:endParaRPr lang="en-GB"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1619672" y="3695570"/>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Daniel Spears – Programmatic Director, The Guardian </a:t>
            </a:r>
            <a:endParaRPr lang="en-GB"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19672" y="5051791"/>
            <a:ext cx="7056784" cy="646331"/>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Henry Faure Walker – Chief Executive Officer, Newsquest Media Group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79512" y="6300028"/>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42239663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6" y="0"/>
            <a:ext cx="9144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409" y="3114304"/>
            <a:ext cx="4082749" cy="983437"/>
          </a:xfrm>
          <a:prstGeom prst="rect">
            <a:avLst/>
          </a:prstGeom>
        </p:spPr>
      </p:pic>
      <p:sp>
        <p:nvSpPr>
          <p:cNvPr id="10" name="TextBox 9"/>
          <p:cNvSpPr txBox="1"/>
          <p:nvPr/>
        </p:nvSpPr>
        <p:spPr>
          <a:xfrm>
            <a:off x="1547664" y="4365104"/>
            <a:ext cx="6048672" cy="769441"/>
          </a:xfrm>
          <a:prstGeom prst="rect">
            <a:avLst/>
          </a:prstGeom>
          <a:noFill/>
        </p:spPr>
        <p:txBody>
          <a:bodyPr wrap="square" rtlCol="0">
            <a:spAutoFit/>
          </a:bodyPr>
          <a:lstStyle/>
          <a:p>
            <a:pPr algn="ctr"/>
            <a:r>
              <a:rPr lang="en-GB" sz="2800" b="1" dirty="0" smtClean="0">
                <a:solidFill>
                  <a:schemeClr val="bg1"/>
                </a:solidFill>
                <a:latin typeface="Arial" panose="020B0604020202020204" pitchFamily="34" charset="0"/>
                <a:cs typeface="Arial" panose="020B0604020202020204" pitchFamily="34" charset="0"/>
              </a:rPr>
              <a:t>Digital Journalism Summit 2017 </a:t>
            </a:r>
          </a:p>
          <a:p>
            <a:pPr algn="ctr"/>
            <a:r>
              <a:rPr lang="en-GB" sz="1600" dirty="0" smtClean="0">
                <a:solidFill>
                  <a:schemeClr val="bg1"/>
                </a:solidFill>
                <a:latin typeface="Arial" panose="020B0604020202020204" pitchFamily="34" charset="0"/>
                <a:cs typeface="Arial" panose="020B0604020202020204" pitchFamily="34" charset="0"/>
              </a:rPr>
              <a:t>In association with </a:t>
            </a:r>
            <a:endParaRPr lang="en-GB" sz="1600"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231" y="5076345"/>
            <a:ext cx="1524003" cy="76200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5324758"/>
            <a:ext cx="1255779" cy="265177"/>
          </a:xfrm>
          <a:prstGeom prst="rect">
            <a:avLst/>
          </a:prstGeom>
        </p:spPr>
      </p:pic>
      <p:sp>
        <p:nvSpPr>
          <p:cNvPr id="13" name="TextBox 12"/>
          <p:cNvSpPr txBox="1"/>
          <p:nvPr/>
        </p:nvSpPr>
        <p:spPr>
          <a:xfrm>
            <a:off x="179512" y="5949280"/>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3388901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19059" b="-133"/>
          <a:stretch/>
        </p:blipFill>
        <p:spPr>
          <a:xfrm>
            <a:off x="2631" y="3886"/>
            <a:ext cx="9144000" cy="5560142"/>
          </a:xfrm>
          <a:prstGeom prst="rect">
            <a:avLst/>
          </a:prstGeom>
        </p:spPr>
      </p:pic>
      <p:sp>
        <p:nvSpPr>
          <p:cNvPr id="4" name="Title 1"/>
          <p:cNvSpPr txBox="1">
            <a:spLocks/>
          </p:cNvSpPr>
          <p:nvPr/>
        </p:nvSpPr>
        <p:spPr>
          <a:xfrm>
            <a:off x="152480" y="485800"/>
            <a:ext cx="864096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100" b="1" dirty="0" smtClean="0">
                <a:solidFill>
                  <a:schemeClr val="bg1">
                    <a:lumMod val="95000"/>
                  </a:schemeClr>
                </a:solidFill>
                <a:effectLst>
                  <a:glow rad="4572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THE DIGITAL GIANTS, PART OF THE PROBLEM OR THE SOLUTION?</a:t>
            </a:r>
            <a:r>
              <a:rPr lang="en-GB" sz="3100" dirty="0" smtClean="0">
                <a:solidFill>
                  <a:schemeClr val="bg1">
                    <a:lumMod val="95000"/>
                  </a:schemeClr>
                </a:solidFill>
                <a:effectLst>
                  <a:glow rad="4572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t/>
            </a:r>
            <a:br>
              <a:rPr lang="en-GB" sz="3100" dirty="0" smtClean="0">
                <a:solidFill>
                  <a:schemeClr val="bg1">
                    <a:lumMod val="95000"/>
                  </a:schemeClr>
                </a:solidFill>
                <a:effectLst>
                  <a:glow rad="457200">
                    <a:schemeClr val="tx1">
                      <a:alpha val="61000"/>
                    </a:schemeClr>
                  </a:glow>
                </a:effectLst>
                <a:latin typeface="Arial" panose="020B0604020202020204" pitchFamily="34" charset="0"/>
                <a:ea typeface="Meiryo" panose="020B0604030504040204" pitchFamily="34" charset="-128"/>
                <a:cs typeface="Arial" panose="020B0604020202020204" pitchFamily="34" charset="0"/>
              </a:rPr>
            </a:br>
            <a:endParaRPr lang="en-GB" sz="3100" dirty="0">
              <a:solidFill>
                <a:schemeClr val="bg1">
                  <a:lumMod val="95000"/>
                </a:schemeClr>
              </a:solidFill>
              <a:effectLst>
                <a:glow rad="457200">
                  <a:schemeClr val="tx1">
                    <a:alpha val="61000"/>
                  </a:schemeClr>
                </a:glow>
              </a:effectLst>
              <a:latin typeface="Arial" panose="020B0604020202020204" pitchFamily="34" charset="0"/>
              <a:ea typeface="Meiryo" panose="020B0604030504040204" pitchFamily="34" charset="-128"/>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 t="7592" r="31590" b="25556"/>
          <a:stretch/>
        </p:blipFill>
        <p:spPr>
          <a:xfrm>
            <a:off x="251783" y="1998133"/>
            <a:ext cx="864096" cy="92681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8035" t="10912" r="22905" b="52332"/>
          <a:stretch/>
        </p:blipFill>
        <p:spPr>
          <a:xfrm>
            <a:off x="207069" y="3411947"/>
            <a:ext cx="908809" cy="102132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0161" t="9799" r="25033" b="41440"/>
          <a:stretch/>
        </p:blipFill>
        <p:spPr>
          <a:xfrm>
            <a:off x="237170" y="4895836"/>
            <a:ext cx="831019" cy="926811"/>
          </a:xfrm>
          <a:prstGeom prst="rect">
            <a:avLst/>
          </a:prstGeom>
        </p:spPr>
      </p:pic>
      <p:sp>
        <p:nvSpPr>
          <p:cNvPr id="9" name="TextBox 8"/>
          <p:cNvSpPr txBox="1"/>
          <p:nvPr/>
        </p:nvSpPr>
        <p:spPr>
          <a:xfrm>
            <a:off x="1619672" y="2138372"/>
            <a:ext cx="7056784" cy="646331"/>
          </a:xfrm>
          <a:prstGeom prst="rect">
            <a:avLst/>
          </a:prstGeom>
          <a:noFill/>
        </p:spPr>
        <p:txBody>
          <a:bodyPr wrap="square" rtlCol="0">
            <a:spAutoFit/>
          </a:bodyPr>
          <a:lstStyle/>
          <a:p>
            <a:r>
              <a:rPr lang="en-GB" dirty="0" err="1" smtClean="0">
                <a:solidFill>
                  <a:schemeClr val="bg1"/>
                </a:solidFill>
                <a:latin typeface="Arial" panose="020B0604020202020204" pitchFamily="34" charset="0"/>
                <a:cs typeface="Arial" panose="020B0604020202020204" pitchFamily="34" charset="0"/>
              </a:rPr>
              <a:t>Madhav</a:t>
            </a:r>
            <a:r>
              <a:rPr lang="en-GB" dirty="0" smtClean="0">
                <a:solidFill>
                  <a:schemeClr val="bg1"/>
                </a:solidFill>
                <a:latin typeface="Arial" panose="020B0604020202020204" pitchFamily="34" charset="0"/>
                <a:cs typeface="Arial" panose="020B0604020202020204" pitchFamily="34" charset="0"/>
              </a:rPr>
              <a:t> </a:t>
            </a:r>
            <a:r>
              <a:rPr lang="en-GB" dirty="0" err="1" smtClean="0">
                <a:solidFill>
                  <a:schemeClr val="bg1"/>
                </a:solidFill>
                <a:latin typeface="Arial" panose="020B0604020202020204" pitchFamily="34" charset="0"/>
                <a:cs typeface="Arial" panose="020B0604020202020204" pitchFamily="34" charset="0"/>
              </a:rPr>
              <a:t>Chinnappa</a:t>
            </a:r>
            <a:r>
              <a:rPr lang="en-GB" dirty="0">
                <a:solidFill>
                  <a:schemeClr val="bg1"/>
                </a:solidFill>
                <a:latin typeface="Arial" panose="020B0604020202020204" pitchFamily="34" charset="0"/>
                <a:cs typeface="Arial" panose="020B0604020202020204" pitchFamily="34" charset="0"/>
              </a:rPr>
              <a:t> </a:t>
            </a:r>
            <a:r>
              <a:rPr lang="en-GB" dirty="0" smtClean="0">
                <a:solidFill>
                  <a:schemeClr val="bg1"/>
                </a:solidFill>
                <a:latin typeface="Arial" panose="020B0604020202020204" pitchFamily="34" charset="0"/>
                <a:cs typeface="Arial" panose="020B0604020202020204" pitchFamily="34" charset="0"/>
              </a:rPr>
              <a:t>- Director of Strategic Relations for News &amp; Publishers, Google </a:t>
            </a:r>
            <a:endParaRPr lang="en-GB"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619672" y="3599445"/>
            <a:ext cx="7056784" cy="646331"/>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Jerome </a:t>
            </a:r>
            <a:r>
              <a:rPr lang="en-GB" dirty="0" err="1" smtClean="0">
                <a:solidFill>
                  <a:schemeClr val="bg1"/>
                </a:solidFill>
                <a:latin typeface="Arial" panose="020B0604020202020204" pitchFamily="34" charset="0"/>
                <a:cs typeface="Arial" panose="020B0604020202020204" pitchFamily="34" charset="0"/>
              </a:rPr>
              <a:t>Tomasini</a:t>
            </a:r>
            <a:r>
              <a:rPr lang="en-GB" dirty="0" smtClean="0">
                <a:solidFill>
                  <a:schemeClr val="bg1"/>
                </a:solidFill>
                <a:latin typeface="Arial" panose="020B0604020202020204" pitchFamily="34" charset="0"/>
                <a:cs typeface="Arial" panose="020B0604020202020204" pitchFamily="34" charset="0"/>
              </a:rPr>
              <a:t> - News &amp; Sports Content Partnerships Manager, Twitter France </a:t>
            </a:r>
            <a:endParaRPr lang="en-GB"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1619672" y="5174575"/>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Patrick Walker - Director of Media Partnerships, EMEA, Facebook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79512" y="6300028"/>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6151824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059" b="-133"/>
          <a:stretch/>
        </p:blipFill>
        <p:spPr>
          <a:xfrm>
            <a:off x="2631" y="3886"/>
            <a:ext cx="9144000" cy="5560142"/>
          </a:xfrm>
          <a:prstGeom prst="rect">
            <a:avLst/>
          </a:prstGeom>
        </p:spPr>
      </p:pic>
      <p:sp>
        <p:nvSpPr>
          <p:cNvPr id="5" name="Title 1"/>
          <p:cNvSpPr txBox="1">
            <a:spLocks/>
          </p:cNvSpPr>
          <p:nvPr/>
        </p:nvSpPr>
        <p:spPr>
          <a:xfrm>
            <a:off x="163528" y="485800"/>
            <a:ext cx="864096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100" b="1" dirty="0" smtClean="0">
                <a:solidFill>
                  <a:schemeClr val="bg1">
                    <a:lumMod val="95000"/>
                  </a:schemeClr>
                </a:solidFill>
                <a:effectLst>
                  <a:glow rad="330200">
                    <a:schemeClr val="tx1">
                      <a:alpha val="69000"/>
                    </a:schemeClr>
                  </a:glow>
                </a:effectLst>
                <a:latin typeface="Arial" panose="020B0604020202020204" pitchFamily="34" charset="0"/>
                <a:ea typeface="Meiryo" panose="020B0604030504040204" pitchFamily="34" charset="-128"/>
                <a:cs typeface="Arial" panose="020B0604020202020204" pitchFamily="34" charset="0"/>
              </a:rPr>
              <a:t>NEW WAYS TO MAKE JOURNALISM PAY ITS WAY IN THE DIGIAL AGE </a:t>
            </a:r>
            <a:br>
              <a:rPr lang="en-GB" sz="3100" b="1" dirty="0" smtClean="0">
                <a:solidFill>
                  <a:schemeClr val="bg1">
                    <a:lumMod val="95000"/>
                  </a:schemeClr>
                </a:solidFill>
                <a:effectLst>
                  <a:glow rad="330200">
                    <a:schemeClr val="tx1">
                      <a:alpha val="69000"/>
                    </a:schemeClr>
                  </a:glow>
                </a:effectLst>
                <a:latin typeface="Arial" panose="020B0604020202020204" pitchFamily="34" charset="0"/>
                <a:ea typeface="Meiryo" panose="020B0604030504040204" pitchFamily="34" charset="-128"/>
                <a:cs typeface="Arial" panose="020B0604020202020204" pitchFamily="34" charset="0"/>
              </a:rPr>
            </a:br>
            <a:endParaRPr lang="en-GB" sz="3100" b="1" dirty="0">
              <a:solidFill>
                <a:schemeClr val="bg1">
                  <a:lumMod val="95000"/>
                </a:schemeClr>
              </a:solidFill>
              <a:effectLst>
                <a:glow rad="330200">
                  <a:schemeClr val="tx1">
                    <a:alpha val="69000"/>
                  </a:schemeClr>
                </a:glow>
              </a:effectLst>
              <a:latin typeface="Arial" panose="020B0604020202020204" pitchFamily="34" charset="0"/>
              <a:ea typeface="Meiryo" panose="020B0604030504040204" pitchFamily="34" charset="-128"/>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804" t="7553" r="18906" b="50000"/>
          <a:stretch/>
        </p:blipFill>
        <p:spPr>
          <a:xfrm>
            <a:off x="251520" y="1988840"/>
            <a:ext cx="837031" cy="89164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6043"/>
          <a:stretch/>
        </p:blipFill>
        <p:spPr>
          <a:xfrm>
            <a:off x="251520" y="2967683"/>
            <a:ext cx="837031" cy="92681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1069" t="4978" r="25735" b="55251"/>
          <a:stretch/>
        </p:blipFill>
        <p:spPr>
          <a:xfrm>
            <a:off x="251520" y="4025099"/>
            <a:ext cx="864096" cy="9550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8107" t="8914" r="26292" b="55225"/>
          <a:stretch/>
        </p:blipFill>
        <p:spPr>
          <a:xfrm>
            <a:off x="251190" y="5127857"/>
            <a:ext cx="864096" cy="932809"/>
          </a:xfrm>
          <a:prstGeom prst="rect">
            <a:avLst/>
          </a:prstGeom>
        </p:spPr>
      </p:pic>
      <p:sp>
        <p:nvSpPr>
          <p:cNvPr id="11" name="TextBox 10"/>
          <p:cNvSpPr txBox="1"/>
          <p:nvPr/>
        </p:nvSpPr>
        <p:spPr>
          <a:xfrm>
            <a:off x="1619672" y="3246422"/>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Karl Capp – Founder, </a:t>
            </a:r>
            <a:r>
              <a:rPr lang="en-GB" dirty="0" err="1" smtClean="0">
                <a:solidFill>
                  <a:schemeClr val="bg1"/>
                </a:solidFill>
                <a:latin typeface="Arial" panose="020B0604020202020204" pitchFamily="34" charset="0"/>
                <a:cs typeface="Arial" panose="020B0604020202020204" pitchFamily="34" charset="0"/>
              </a:rPr>
              <a:t>Newsdit</a:t>
            </a:r>
            <a:r>
              <a:rPr lang="en-GB" dirty="0" smtClean="0">
                <a:solidFill>
                  <a:schemeClr val="bg1"/>
                </a:solidFill>
                <a:latin typeface="Arial" panose="020B0604020202020204" pitchFamily="34" charset="0"/>
                <a:cs typeface="Arial" panose="020B0604020202020204" pitchFamily="34" charset="0"/>
              </a:rPr>
              <a:t> </a:t>
            </a:r>
            <a:endParaRPr lang="en-GB"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25592" y="2249997"/>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Robert Bridge – Chief Customer Officer, The Telegraph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612840" y="4317933"/>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Pete Clifton – Editor-in-Chief, PA </a:t>
            </a:r>
            <a:endParaRPr lang="en-GB"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1619672" y="5409595"/>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Chris Duncan – Managing Director, TNL </a:t>
            </a:r>
            <a:endParaRPr lang="en-GB"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79512" y="6300028"/>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296169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059" b="-133"/>
          <a:stretch/>
        </p:blipFill>
        <p:spPr>
          <a:xfrm>
            <a:off x="2631" y="3886"/>
            <a:ext cx="9144000" cy="5560142"/>
          </a:xfrm>
          <a:prstGeom prst="rect">
            <a:avLst/>
          </a:prstGeom>
        </p:spPr>
      </p:pic>
      <p:sp>
        <p:nvSpPr>
          <p:cNvPr id="5" name="Title 1"/>
          <p:cNvSpPr txBox="1">
            <a:spLocks/>
          </p:cNvSpPr>
          <p:nvPr/>
        </p:nvSpPr>
        <p:spPr>
          <a:xfrm>
            <a:off x="163528" y="485800"/>
            <a:ext cx="864096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100" b="1" dirty="0" smtClean="0">
                <a:solidFill>
                  <a:schemeClr val="bg1">
                    <a:lumMod val="95000"/>
                  </a:schemeClr>
                </a:solidFill>
                <a:effectLst>
                  <a:glow rad="330200">
                    <a:schemeClr val="tx1">
                      <a:alpha val="69000"/>
                    </a:schemeClr>
                  </a:glow>
                </a:effectLst>
                <a:latin typeface="Arial" panose="020B0604020202020204" pitchFamily="34" charset="0"/>
                <a:ea typeface="Meiryo" panose="020B0604030504040204" pitchFamily="34" charset="-128"/>
                <a:cs typeface="Arial" panose="020B0604020202020204" pitchFamily="34" charset="0"/>
              </a:rPr>
              <a:t>NEW WAYS TO MAKE JOURNALISM PAY ITS WAY IN THE DIGIAL AGE </a:t>
            </a:r>
            <a:br>
              <a:rPr lang="en-GB" sz="3100" b="1" dirty="0" smtClean="0">
                <a:solidFill>
                  <a:schemeClr val="bg1">
                    <a:lumMod val="95000"/>
                  </a:schemeClr>
                </a:solidFill>
                <a:effectLst>
                  <a:glow rad="330200">
                    <a:schemeClr val="tx1">
                      <a:alpha val="69000"/>
                    </a:schemeClr>
                  </a:glow>
                </a:effectLst>
                <a:latin typeface="Arial" panose="020B0604020202020204" pitchFamily="34" charset="0"/>
                <a:ea typeface="Meiryo" panose="020B0604030504040204" pitchFamily="34" charset="-128"/>
                <a:cs typeface="Arial" panose="020B0604020202020204" pitchFamily="34" charset="0"/>
              </a:rPr>
            </a:br>
            <a:endParaRPr lang="en-GB" sz="3100" b="1" dirty="0">
              <a:solidFill>
                <a:schemeClr val="bg1">
                  <a:lumMod val="95000"/>
                </a:schemeClr>
              </a:solidFill>
              <a:effectLst>
                <a:glow rad="330200">
                  <a:schemeClr val="tx1">
                    <a:alpha val="69000"/>
                  </a:schemeClr>
                </a:glow>
              </a:effectLst>
              <a:latin typeface="Arial" panose="020B0604020202020204" pitchFamily="34" charset="0"/>
              <a:ea typeface="Meiryo" panose="020B0604030504040204" pitchFamily="34" charset="-128"/>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804" t="7553" r="18906" b="50000"/>
          <a:stretch/>
        </p:blipFill>
        <p:spPr>
          <a:xfrm>
            <a:off x="251520" y="1988840"/>
            <a:ext cx="837031" cy="89164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6043"/>
          <a:stretch/>
        </p:blipFill>
        <p:spPr>
          <a:xfrm>
            <a:off x="251520" y="2967683"/>
            <a:ext cx="837031" cy="92681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1069" t="4978" r="25735" b="55251"/>
          <a:stretch/>
        </p:blipFill>
        <p:spPr>
          <a:xfrm>
            <a:off x="251520" y="4025099"/>
            <a:ext cx="864096" cy="9550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8107" t="8914" r="26292" b="55225"/>
          <a:stretch/>
        </p:blipFill>
        <p:spPr>
          <a:xfrm>
            <a:off x="251190" y="5127857"/>
            <a:ext cx="864096" cy="932809"/>
          </a:xfrm>
          <a:prstGeom prst="rect">
            <a:avLst/>
          </a:prstGeom>
        </p:spPr>
      </p:pic>
      <p:sp>
        <p:nvSpPr>
          <p:cNvPr id="11" name="TextBox 10"/>
          <p:cNvSpPr txBox="1"/>
          <p:nvPr/>
        </p:nvSpPr>
        <p:spPr>
          <a:xfrm>
            <a:off x="1619672" y="3246422"/>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Karl Capp – Founder, </a:t>
            </a:r>
            <a:r>
              <a:rPr lang="en-GB" dirty="0" err="1" smtClean="0">
                <a:solidFill>
                  <a:schemeClr val="bg1"/>
                </a:solidFill>
                <a:latin typeface="Arial" panose="020B0604020202020204" pitchFamily="34" charset="0"/>
                <a:cs typeface="Arial" panose="020B0604020202020204" pitchFamily="34" charset="0"/>
              </a:rPr>
              <a:t>Newsdit</a:t>
            </a:r>
            <a:r>
              <a:rPr lang="en-GB" dirty="0" smtClean="0">
                <a:solidFill>
                  <a:schemeClr val="bg1"/>
                </a:solidFill>
                <a:latin typeface="Arial" panose="020B0604020202020204" pitchFamily="34" charset="0"/>
                <a:cs typeface="Arial" panose="020B0604020202020204" pitchFamily="34" charset="0"/>
              </a:rPr>
              <a:t> </a:t>
            </a:r>
            <a:endParaRPr lang="en-GB"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25592" y="2249997"/>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Robert Bridge – Chief Customer Officer, The Telegraph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612840" y="4317933"/>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Pete Clifton – Editor-in-Chief, PA </a:t>
            </a:r>
            <a:endParaRPr lang="en-GB"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1619672" y="5409595"/>
            <a:ext cx="7056784" cy="369332"/>
          </a:xfrm>
          <a:prstGeom prst="rect">
            <a:avLst/>
          </a:prstGeom>
          <a:noFill/>
        </p:spPr>
        <p:txBody>
          <a:bodyPr wrap="square" rtlCol="0">
            <a:spAutoFit/>
          </a:bodyPr>
          <a:lstStyle/>
          <a:p>
            <a:r>
              <a:rPr lang="en-GB" dirty="0" smtClean="0">
                <a:solidFill>
                  <a:schemeClr val="bg1"/>
                </a:solidFill>
                <a:latin typeface="Arial" panose="020B0604020202020204" pitchFamily="34" charset="0"/>
                <a:cs typeface="Arial" panose="020B0604020202020204" pitchFamily="34" charset="0"/>
              </a:rPr>
              <a:t>Chris Duncan – Managing Director, TNL </a:t>
            </a:r>
            <a:endParaRPr lang="en-GB"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79512" y="6300028"/>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7959434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8"/>
          <p:cNvSpPr txBox="1"/>
          <p:nvPr/>
        </p:nvSpPr>
        <p:spPr>
          <a:xfrm>
            <a:off x="405000" y="1437181"/>
            <a:ext cx="4048125" cy="368300"/>
          </a:xfrm>
          <a:prstGeom prst="rect">
            <a:avLst/>
          </a:prstGeom>
          <a:noFill/>
          <a:ln w="9525">
            <a:noFill/>
          </a:ln>
        </p:spPr>
        <p:txBody>
          <a:bodyPr wrap="square" anchor="t">
            <a:spAutoFit/>
          </a:bodyPr>
          <a:lstStyle/>
          <a:p>
            <a:pPr lvl="0"/>
            <a:r>
              <a:rPr lang="en-GB" altLang="en-US" dirty="0">
                <a:latin typeface="Calibri" panose="020F0502020204030204" pitchFamily="34" charset="0"/>
                <a:ea typeface="Calibri" panose="020F0502020204030204" pitchFamily="34" charset="0"/>
              </a:rPr>
              <a:t>NHS and population data</a:t>
            </a:r>
          </a:p>
        </p:txBody>
      </p:sp>
      <p:sp>
        <p:nvSpPr>
          <p:cNvPr id="21" name="Down Arrow 20"/>
          <p:cNvSpPr/>
          <p:nvPr/>
        </p:nvSpPr>
        <p:spPr>
          <a:xfrm>
            <a:off x="1394222" y="4029989"/>
            <a:ext cx="363141" cy="5508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GB" strike="noStrike" noProof="1"/>
          </a:p>
        </p:txBody>
      </p:sp>
      <p:sp>
        <p:nvSpPr>
          <p:cNvPr id="22" name="Right Arrow 21"/>
          <p:cNvSpPr/>
          <p:nvPr/>
        </p:nvSpPr>
        <p:spPr>
          <a:xfrm>
            <a:off x="3013472" y="5396827"/>
            <a:ext cx="733425"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GB" strike="noStrike" noProof="1"/>
          </a:p>
        </p:txBody>
      </p:sp>
      <p:pic>
        <p:nvPicPr>
          <p:cNvPr id="14342" name="Picture 6"/>
          <p:cNvPicPr>
            <a:picLocks noChangeAspect="1"/>
          </p:cNvPicPr>
          <p:nvPr/>
        </p:nvPicPr>
        <p:blipFill>
          <a:blip r:embed="rId2"/>
          <a:srcRect l="-104" t="244" r="39510" b="15683"/>
          <a:stretch>
            <a:fillRect/>
          </a:stretch>
        </p:blipFill>
        <p:spPr>
          <a:xfrm>
            <a:off x="665559" y="2066252"/>
            <a:ext cx="2158604" cy="1708150"/>
          </a:xfrm>
          <a:prstGeom prst="rect">
            <a:avLst/>
          </a:prstGeom>
          <a:noFill/>
          <a:ln w="9525">
            <a:noFill/>
          </a:ln>
        </p:spPr>
      </p:pic>
      <p:pic>
        <p:nvPicPr>
          <p:cNvPr id="14343" name="Picture 8"/>
          <p:cNvPicPr>
            <a:picLocks noChangeAspect="1"/>
          </p:cNvPicPr>
          <p:nvPr/>
        </p:nvPicPr>
        <p:blipFill>
          <a:blip r:embed="rId3"/>
          <a:srcRect r="8733"/>
          <a:stretch>
            <a:fillRect/>
          </a:stretch>
        </p:blipFill>
        <p:spPr>
          <a:xfrm>
            <a:off x="189309" y="4765003"/>
            <a:ext cx="2724150" cy="1730375"/>
          </a:xfrm>
          <a:prstGeom prst="rect">
            <a:avLst/>
          </a:prstGeom>
          <a:noFill/>
          <a:ln w="9525">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107" y="1323976"/>
            <a:ext cx="2331244" cy="4773613"/>
          </a:xfrm>
          <a:prstGeom prst="rect">
            <a:avLst/>
          </a:prstGeom>
          <a:effectLst>
            <a:outerShdw blurRad="50800" dist="38100" dir="5400000" algn="t" rotWithShape="0">
              <a:prstClr val="black">
                <a:alpha val="40000"/>
              </a:prst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806" y="1824038"/>
            <a:ext cx="2239566" cy="4584700"/>
          </a:xfrm>
          <a:prstGeom prst="rect">
            <a:avLst/>
          </a:prstGeom>
          <a:effectLst>
            <a:outerShdw blurRad="50800" dist="38100" dir="5400000" algn="t" rotWithShape="0">
              <a:prstClr val="black">
                <a:alpha val="40000"/>
              </a:prstClr>
            </a:outerShdw>
          </a:effec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0104" y="2041525"/>
            <a:ext cx="2212181" cy="4573588"/>
          </a:xfrm>
          <a:prstGeom prst="rect">
            <a:avLst/>
          </a:prstGeom>
          <a:effectLst>
            <a:outerShdw blurRad="50800" dist="38100" dir="5400000" algn="t" rotWithShape="0">
              <a:prstClr val="black">
                <a:alpha val="40000"/>
              </a:prstClr>
            </a:outerShdw>
          </a:effectLst>
        </p:spPr>
      </p:pic>
      <p:cxnSp>
        <p:nvCxnSpPr>
          <p:cNvPr id="11" name="Straight Connector 10"/>
          <p:cNvCxnSpPr/>
          <p:nvPr/>
        </p:nvCxnSpPr>
        <p:spPr>
          <a:xfrm>
            <a:off x="489936" y="1229940"/>
            <a:ext cx="7425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p:cNvSpPr txBox="1">
            <a:spLocks/>
          </p:cNvSpPr>
          <p:nvPr/>
        </p:nvSpPr>
        <p:spPr>
          <a:xfrm>
            <a:off x="405000" y="540001"/>
            <a:ext cx="3299735" cy="8363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00"/>
              </a:lnSpc>
              <a:spcBef>
                <a:spcPts val="0"/>
              </a:spcBef>
              <a:buFont typeface="Arial" panose="020B0604020202020204" pitchFamily="34" charset="0"/>
              <a:buNone/>
            </a:pPr>
            <a:r>
              <a:rPr lang="en-US" sz="4000" b="1" dirty="0">
                <a:solidFill>
                  <a:schemeClr val="tx1">
                    <a:lumMod val="90000"/>
                    <a:lumOff val="10000"/>
                  </a:schemeClr>
                </a:solidFill>
                <a:latin typeface="Montserrat" charset="0"/>
                <a:ea typeface="Montserrat" charset="0"/>
                <a:cs typeface="Montserrat" charset="0"/>
              </a:rPr>
              <a:t>Project RADAR</a:t>
            </a:r>
          </a:p>
        </p:txBody>
      </p:sp>
    </p:spTree>
    <p:extLst>
      <p:ext uri="{BB962C8B-B14F-4D97-AF65-F5344CB8AC3E}">
        <p14:creationId xmlns:p14="http://schemas.microsoft.com/office/powerpoint/2010/main" val="1910027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An increasingly distributed environment</a:t>
            </a:r>
            <a:endParaRPr lang="en-US" b="1"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201A3E"/>
                </a:solidFill>
                <a:effectLst/>
                <a:uLnTx/>
                <a:uFillTx/>
                <a:latin typeface="TisaSansPro" panose="020B0504020101010102" pitchFamily="34" charset="0"/>
                <a:ea typeface="+mn-ea"/>
                <a:cs typeface="Arial" panose="020B0604020202020204" pitchFamily="34" charset="0"/>
              </a:rPr>
              <a:t>RISJ Digital News Report 2017</a:t>
            </a:r>
          </a:p>
        </p:txBody>
      </p:sp>
      <p:sp>
        <p:nvSpPr>
          <p:cNvPr id="7" name="Content Placeholder 2"/>
          <p:cNvSpPr>
            <a:spLocks noGrp="1"/>
          </p:cNvSpPr>
          <p:nvPr>
            <p:ph idx="1"/>
          </p:nvPr>
        </p:nvSpPr>
        <p:spPr>
          <a:xfrm>
            <a:off x="6715125" y="3018800"/>
            <a:ext cx="1781175" cy="1413500"/>
          </a:xfrm>
          <a:solidFill>
            <a:schemeClr val="tx2"/>
          </a:solidFill>
        </p:spPr>
        <p:txBody>
          <a:bodyPr/>
          <a:lstStyle/>
          <a:p>
            <a:pPr marL="0" indent="0">
              <a:buNone/>
            </a:pPr>
            <a:r>
              <a:rPr lang="en-US" sz="1600" b="1" dirty="0" smtClean="0">
                <a:solidFill>
                  <a:schemeClr val="bg1"/>
                </a:solidFill>
                <a:latin typeface="TisaSansPro-Bold" panose="020B0804020101010102" pitchFamily="34" charset="0"/>
              </a:rPr>
              <a:t>STORIES SELECTED BY ALGORITHMS APROACHING THOSE SELECTED BY EDITORS</a:t>
            </a:r>
          </a:p>
        </p:txBody>
      </p:sp>
      <p:graphicFrame>
        <p:nvGraphicFramePr>
          <p:cNvPr id="8" name="Chart 7"/>
          <p:cNvGraphicFramePr/>
          <p:nvPr>
            <p:extLst>
              <p:ext uri="{D42A27DB-BD31-4B8C-83A1-F6EECF244321}">
                <p14:modId xmlns:p14="http://schemas.microsoft.com/office/powerpoint/2010/main" val="629600924"/>
              </p:ext>
            </p:extLst>
          </p:nvPr>
        </p:nvGraphicFramePr>
        <p:xfrm>
          <a:off x="619125" y="1880064"/>
          <a:ext cx="6153150" cy="4850937"/>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flipV="1">
            <a:off x="2390775" y="2349500"/>
            <a:ext cx="0" cy="179070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6181725" y="2336800"/>
            <a:ext cx="19050" cy="247650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400300" y="2324100"/>
            <a:ext cx="3771900" cy="12700"/>
          </a:xfrm>
          <a:prstGeom prst="line">
            <a:avLst/>
          </a:prstGeom>
          <a:ln>
            <a:solidFill>
              <a:srgbClr val="363636"/>
            </a:solidFill>
            <a:prstDash val="sysDash"/>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09975" y="2070100"/>
            <a:ext cx="1619250" cy="622300"/>
          </a:xfrm>
          <a:prstGeom prst="rect">
            <a:avLst/>
          </a:prstGeom>
          <a:solidFill>
            <a:srgbClr val="FFFFFF"/>
          </a:solidFill>
          <a:ln>
            <a:solidFill>
              <a:srgbClr val="3636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638550" y="2057400"/>
            <a:ext cx="1704975" cy="830997"/>
          </a:xfrm>
          <a:prstGeom prst="rect">
            <a:avLst/>
          </a:prstGeom>
          <a:noFill/>
        </p:spPr>
        <p:txBody>
          <a:bodyPr wrap="square" rtlCol="0">
            <a:spAutoFit/>
          </a:bodyPr>
          <a:lstStyle/>
          <a:p>
            <a:r>
              <a:rPr lang="en-US" sz="1600" dirty="0" smtClean="0"/>
              <a:t>Majority side door access (more with U35s)</a:t>
            </a:r>
          </a:p>
        </p:txBody>
      </p:sp>
      <p:pic>
        <p:nvPicPr>
          <p:cNvPr id="14" name="Picture 13" descr="Image resul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V="1">
            <a:off x="7309247" y="682645"/>
            <a:ext cx="1128905" cy="8921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9125" y="1549401"/>
            <a:ext cx="4686300" cy="646331"/>
          </a:xfrm>
          <a:prstGeom prst="rect">
            <a:avLst/>
          </a:prstGeom>
          <a:noFill/>
        </p:spPr>
        <p:txBody>
          <a:bodyPr wrap="square" rtlCol="0">
            <a:spAutoFit/>
          </a:bodyPr>
          <a:lstStyle/>
          <a:p>
            <a:r>
              <a:rPr lang="en-US" sz="2000" dirty="0" smtClean="0">
                <a:solidFill>
                  <a:schemeClr val="tx2"/>
                </a:solidFill>
              </a:rPr>
              <a:t>GATEWAYS TO NEWS CONTENT</a:t>
            </a:r>
          </a:p>
          <a:p>
            <a:r>
              <a:rPr lang="en-US" sz="1600" dirty="0" smtClean="0">
                <a:solidFill>
                  <a:schemeClr val="tx2"/>
                </a:solidFill>
              </a:rPr>
              <a:t>% who use each path weekly</a:t>
            </a:r>
            <a:endParaRPr lang="en-US" sz="1600" dirty="0">
              <a:solidFill>
                <a:schemeClr val="tx2"/>
              </a:solidFill>
            </a:endParaRPr>
          </a:p>
        </p:txBody>
      </p:sp>
    </p:spTree>
    <p:extLst>
      <p:ext uri="{BB962C8B-B14F-4D97-AF65-F5344CB8AC3E}">
        <p14:creationId xmlns:p14="http://schemas.microsoft.com/office/powerpoint/2010/main" val="249409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1BD6FD-227C-4DB3-8164-AF3C23937A4E}"/>
              </a:ext>
            </a:extLst>
          </p:cNvPr>
          <p:cNvSpPr>
            <a:spLocks noGrp="1"/>
          </p:cNvSpPr>
          <p:nvPr>
            <p:ph type="title"/>
          </p:nvPr>
        </p:nvSpPr>
        <p:spPr>
          <a:xfrm>
            <a:off x="514350" y="395288"/>
            <a:ext cx="7598569" cy="1457325"/>
          </a:xfrm>
        </p:spPr>
        <p:txBody>
          <a:bodyPr>
            <a:normAutofit fontScale="90000"/>
          </a:bodyPr>
          <a:lstStyle/>
          <a:p>
            <a:pPr eaLnBrk="1" fontAlgn="auto" hangingPunct="1">
              <a:defRPr/>
            </a:pPr>
            <a:r>
              <a:rPr lang="en-GB" noProof="1">
                <a:solidFill>
                  <a:schemeClr val="tx1"/>
                </a:solidFill>
              </a:rPr>
              <a:t>Through an editorial driven use of Natural Language Generation, we can localise for every market  </a:t>
            </a:r>
          </a:p>
        </p:txBody>
      </p:sp>
      <p:sp>
        <p:nvSpPr>
          <p:cNvPr id="25603" name="TextBox 2">
            <a:extLst>
              <a:ext uri="{FF2B5EF4-FFF2-40B4-BE49-F238E27FC236}">
                <a16:creationId xmlns="" xmlns:a16="http://schemas.microsoft.com/office/drawing/2014/main" id="{408B9D77-A6F7-455D-92D9-9F5BF2486935}"/>
              </a:ext>
            </a:extLst>
          </p:cNvPr>
          <p:cNvSpPr txBox="1">
            <a:spLocks noChangeArrowheads="1"/>
          </p:cNvSpPr>
          <p:nvPr/>
        </p:nvSpPr>
        <p:spPr bwMode="auto">
          <a:xfrm>
            <a:off x="163116" y="4473575"/>
            <a:ext cx="190142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200150" indent="-28575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543050" indent="-17145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00250" indent="-17145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4574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146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3718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290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 typeface="Calibri" panose="020F0502020204030204" pitchFamily="34" charset="0"/>
              <a:buChar char="‒"/>
            </a:pPr>
            <a:r>
              <a:rPr lang="en-GB" altLang="en-US" sz="1800"/>
              <a:t>Identify newsworthy localised datasets</a:t>
            </a:r>
          </a:p>
          <a:p>
            <a:pPr>
              <a:spcAft>
                <a:spcPct val="0"/>
              </a:spcAft>
              <a:buClrTx/>
              <a:buSzTx/>
              <a:buFont typeface="Calibri" panose="020F0502020204030204" pitchFamily="34" charset="0"/>
              <a:buChar char="‒"/>
            </a:pPr>
            <a:r>
              <a:rPr lang="en-GB" altLang="en-US" sz="1800"/>
              <a:t>Mine data for story lines</a:t>
            </a:r>
          </a:p>
        </p:txBody>
      </p:sp>
      <p:sp>
        <p:nvSpPr>
          <p:cNvPr id="25604" name="TextBox 4">
            <a:extLst>
              <a:ext uri="{FF2B5EF4-FFF2-40B4-BE49-F238E27FC236}">
                <a16:creationId xmlns="" xmlns:a16="http://schemas.microsoft.com/office/drawing/2014/main" id="{240A6337-1FC6-4CCF-9021-60FB478BBDAE}"/>
              </a:ext>
            </a:extLst>
          </p:cNvPr>
          <p:cNvSpPr txBox="1">
            <a:spLocks noChangeArrowheads="1"/>
          </p:cNvSpPr>
          <p:nvPr/>
        </p:nvSpPr>
        <p:spPr bwMode="auto">
          <a:xfrm>
            <a:off x="2127648" y="4473576"/>
            <a:ext cx="204906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200150" indent="-28575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543050" indent="-17145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00250" indent="-17145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4574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146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3718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290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 typeface="Calibri" panose="020F0502020204030204" pitchFamily="34" charset="0"/>
              <a:buChar char="‒"/>
            </a:pPr>
            <a:r>
              <a:rPr lang="en-GB" altLang="en-US" sz="1800" dirty="0"/>
              <a:t>Structure data to enable automation</a:t>
            </a:r>
          </a:p>
          <a:p>
            <a:pPr>
              <a:spcAft>
                <a:spcPct val="0"/>
              </a:spcAft>
              <a:buClrTx/>
              <a:buSzTx/>
              <a:buFont typeface="Calibri" panose="020F0502020204030204" pitchFamily="34" charset="0"/>
              <a:buChar char="‒"/>
            </a:pPr>
            <a:r>
              <a:rPr lang="en-GB" altLang="en-US" sz="1800" dirty="0"/>
              <a:t>Load data into Natural Language Generation tool</a:t>
            </a:r>
          </a:p>
        </p:txBody>
      </p:sp>
      <p:sp>
        <p:nvSpPr>
          <p:cNvPr id="25605" name="TextBox 5">
            <a:extLst>
              <a:ext uri="{FF2B5EF4-FFF2-40B4-BE49-F238E27FC236}">
                <a16:creationId xmlns="" xmlns:a16="http://schemas.microsoft.com/office/drawing/2014/main" id="{5C101FBC-2182-45CD-9DE1-4715555B0C4D}"/>
              </a:ext>
            </a:extLst>
          </p:cNvPr>
          <p:cNvSpPr txBox="1">
            <a:spLocks noChangeArrowheads="1"/>
          </p:cNvSpPr>
          <p:nvPr/>
        </p:nvSpPr>
        <p:spPr bwMode="auto">
          <a:xfrm>
            <a:off x="4393406" y="4473575"/>
            <a:ext cx="21383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200150" indent="-28575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543050" indent="-17145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00250" indent="-17145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4574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146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3718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290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 typeface="Calibri" panose="020F0502020204030204" pitchFamily="34" charset="0"/>
              <a:buChar char="‒"/>
            </a:pPr>
            <a:r>
              <a:rPr lang="en-GB" altLang="en-US" sz="1800"/>
              <a:t>Write story templates to cover all eventualities of story</a:t>
            </a:r>
          </a:p>
          <a:p>
            <a:pPr>
              <a:spcAft>
                <a:spcPct val="0"/>
              </a:spcAft>
              <a:buClrTx/>
              <a:buSzTx/>
              <a:buFont typeface="Calibri" panose="020F0502020204030204" pitchFamily="34" charset="0"/>
              <a:buChar char="‒"/>
            </a:pPr>
            <a:r>
              <a:rPr lang="en-GB" altLang="en-US" sz="1800"/>
              <a:t>Template branching to cover different angles/emphasis</a:t>
            </a:r>
          </a:p>
        </p:txBody>
      </p:sp>
      <p:sp>
        <p:nvSpPr>
          <p:cNvPr id="25606" name="TextBox 6">
            <a:extLst>
              <a:ext uri="{FF2B5EF4-FFF2-40B4-BE49-F238E27FC236}">
                <a16:creationId xmlns="" xmlns:a16="http://schemas.microsoft.com/office/drawing/2014/main" id="{8933630C-9AA4-4E97-80D2-A66F532EA557}"/>
              </a:ext>
            </a:extLst>
          </p:cNvPr>
          <p:cNvSpPr txBox="1">
            <a:spLocks noChangeArrowheads="1"/>
          </p:cNvSpPr>
          <p:nvPr/>
        </p:nvSpPr>
        <p:spPr bwMode="auto">
          <a:xfrm>
            <a:off x="6800850" y="4473575"/>
            <a:ext cx="219908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Aft>
                <a:spcPts val="1000"/>
              </a:spcAft>
              <a:buClr>
                <a:schemeClr val="tx1"/>
              </a:buClr>
              <a:buSzPct val="100000"/>
              <a:buFont typeface="Arial" panose="020B0604020202020204" pitchFamily="34" charset="0"/>
              <a:buChar char="•"/>
              <a:defRPr sz="3200">
                <a:solidFill>
                  <a:schemeClr val="tx1"/>
                </a:solidFill>
                <a:latin typeface="Calibri" panose="020F0502020204030204" pitchFamily="34" charset="0"/>
              </a:defRPr>
            </a:lvl1pPr>
            <a:lvl2pPr marL="742950" indent="-285750">
              <a:spcAft>
                <a:spcPts val="1000"/>
              </a:spcAft>
              <a:buClr>
                <a:schemeClr val="tx1"/>
              </a:buClr>
              <a:buSzPct val="100000"/>
              <a:buFont typeface="Arial" panose="020B0604020202020204" pitchFamily="34" charset="0"/>
              <a:buChar char="•"/>
              <a:defRPr sz="1600">
                <a:solidFill>
                  <a:schemeClr val="tx1"/>
                </a:solidFill>
                <a:latin typeface="Calibri" panose="020F0502020204030204" pitchFamily="34" charset="0"/>
              </a:defRPr>
            </a:lvl2pPr>
            <a:lvl3pPr marL="1200150" indent="-285750">
              <a:spcAft>
                <a:spcPts val="1000"/>
              </a:spcAft>
              <a:buClr>
                <a:schemeClr val="tx1"/>
              </a:buClr>
              <a:buSzPct val="100000"/>
              <a:buFont typeface="Arial" panose="020B0604020202020204" pitchFamily="34" charset="0"/>
              <a:buChar char="•"/>
              <a:defRPr sz="1400">
                <a:solidFill>
                  <a:schemeClr val="tx1"/>
                </a:solidFill>
                <a:latin typeface="Calibri" panose="020F0502020204030204" pitchFamily="34" charset="0"/>
              </a:defRPr>
            </a:lvl3pPr>
            <a:lvl4pPr marL="1543050" indent="-17145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4pPr>
            <a:lvl5pPr marL="2000250" indent="-171450">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5pPr>
            <a:lvl6pPr marL="24574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6pPr>
            <a:lvl7pPr marL="29146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7pPr>
            <a:lvl8pPr marL="33718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8pPr>
            <a:lvl9pPr marL="3829050" indent="-171450" defTabSz="457200" eaLnBrk="0" fontAlgn="base" hangingPunct="0">
              <a:spcBef>
                <a:spcPct val="0"/>
              </a:spcBef>
              <a:spcAft>
                <a:spcPts val="1000"/>
              </a:spcAft>
              <a:buClr>
                <a:schemeClr val="tx1"/>
              </a:buClr>
              <a:buSzPct val="100000"/>
              <a:buFont typeface="Arial" panose="020B0604020202020204" pitchFamily="34" charset="0"/>
              <a:buChar char="•"/>
              <a:defRPr sz="1200">
                <a:solidFill>
                  <a:schemeClr val="tx1"/>
                </a:solidFill>
                <a:latin typeface="Calibri" panose="020F0502020204030204" pitchFamily="34" charset="0"/>
              </a:defRPr>
            </a:lvl9pPr>
          </a:lstStyle>
          <a:p>
            <a:pPr>
              <a:spcAft>
                <a:spcPct val="0"/>
              </a:spcAft>
              <a:buClrTx/>
              <a:buSzTx/>
              <a:buFont typeface="Calibri" panose="020F0502020204030204" pitchFamily="34" charset="0"/>
              <a:buChar char="‒"/>
            </a:pPr>
            <a:endParaRPr lang="en-GB" altLang="en-US" sz="1800" dirty="0"/>
          </a:p>
          <a:p>
            <a:pPr>
              <a:spcAft>
                <a:spcPct val="0"/>
              </a:spcAft>
              <a:buClrTx/>
              <a:buSzTx/>
              <a:buFont typeface="Calibri" panose="020F0502020204030204" pitchFamily="34" charset="0"/>
              <a:buChar char="‒"/>
            </a:pPr>
            <a:endParaRPr lang="en-GB" altLang="en-US" sz="1800" dirty="0"/>
          </a:p>
          <a:p>
            <a:pPr>
              <a:spcAft>
                <a:spcPct val="0"/>
              </a:spcAft>
              <a:buClrTx/>
              <a:buSzTx/>
              <a:buFont typeface="Calibri" panose="020F0502020204030204" pitchFamily="34" charset="0"/>
              <a:buChar char="‒"/>
            </a:pPr>
            <a:endParaRPr lang="en-GB" altLang="en-US" sz="1800" dirty="0"/>
          </a:p>
          <a:p>
            <a:pPr>
              <a:spcAft>
                <a:spcPct val="0"/>
              </a:spcAft>
              <a:buClrTx/>
              <a:buSzTx/>
              <a:buFont typeface="Calibri" panose="020F0502020204030204" pitchFamily="34" charset="0"/>
              <a:buChar char="‒"/>
            </a:pPr>
            <a:r>
              <a:rPr lang="en-GB" altLang="en-US" sz="1800" dirty="0"/>
              <a:t>Feed data through template to produce multiple local stories</a:t>
            </a:r>
          </a:p>
        </p:txBody>
      </p:sp>
      <p:pic>
        <p:nvPicPr>
          <p:cNvPr id="25607" name="Picture 14">
            <a:extLst>
              <a:ext uri="{FF2B5EF4-FFF2-40B4-BE49-F238E27FC236}">
                <a16:creationId xmlns="" xmlns:a16="http://schemas.microsoft.com/office/drawing/2014/main" id="{C7DB0CEA-4DB9-4D2A-B418-C60167D62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028" y="2126538"/>
            <a:ext cx="2185988"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5">
            <a:extLst>
              <a:ext uri="{FF2B5EF4-FFF2-40B4-BE49-F238E27FC236}">
                <a16:creationId xmlns="" xmlns:a16="http://schemas.microsoft.com/office/drawing/2014/main" id="{47E701C7-9C98-4692-AAA8-B5A798B7D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126539"/>
            <a:ext cx="1884335" cy="1857375"/>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9">
            <a:extLst>
              <a:ext uri="{FF2B5EF4-FFF2-40B4-BE49-F238E27FC236}">
                <a16:creationId xmlns="" xmlns:a16="http://schemas.microsoft.com/office/drawing/2014/main" id="{BFA872D3-97EB-4FFA-99C2-2C96C087F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988" y="2126539"/>
            <a:ext cx="208002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 xmlns:a16="http://schemas.microsoft.com/office/drawing/2014/main" id="{5F79D821-48A1-45DA-AD45-5D7E67CAF960}"/>
              </a:ext>
            </a:extLst>
          </p:cNvPr>
          <p:cNvSpPr>
            <a:spLocks noGrp="1"/>
          </p:cNvSpPr>
          <p:nvPr>
            <p:ph type="sldNum" sz="quarter" idx="12"/>
          </p:nvPr>
        </p:nvSpPr>
        <p:spPr/>
        <p:txBody>
          <a:bodyPr/>
          <a:lstStyle/>
          <a:p>
            <a:fld id="{5703023E-CFE9-49D3-A592-7C5A3AAE292F}" type="slidenum">
              <a:rPr lang="en-GB" smtClean="0"/>
              <a:t>50</a:t>
            </a:fld>
            <a:endParaRPr lang="en-GB"/>
          </a:p>
        </p:txBody>
      </p:sp>
      <p:pic>
        <p:nvPicPr>
          <p:cNvPr id="6" name="Picture 5">
            <a:extLst>
              <a:ext uri="{FF2B5EF4-FFF2-40B4-BE49-F238E27FC236}">
                <a16:creationId xmlns="" xmlns:a16="http://schemas.microsoft.com/office/drawing/2014/main" id="{843DBF8F-F2A6-4BEB-92AE-261C565A416A}"/>
              </a:ext>
            </a:extLst>
          </p:cNvPr>
          <p:cNvPicPr>
            <a:picLocks noChangeAspect="1"/>
          </p:cNvPicPr>
          <p:nvPr/>
        </p:nvPicPr>
        <p:blipFill>
          <a:blip r:embed="rId5"/>
          <a:stretch>
            <a:fillRect/>
          </a:stretch>
        </p:blipFill>
        <p:spPr>
          <a:xfrm>
            <a:off x="6797746" y="1721632"/>
            <a:ext cx="1862381" cy="3448500"/>
          </a:xfrm>
          <a:prstGeom prst="rect">
            <a:avLst/>
          </a:prstGeom>
        </p:spPr>
      </p:pic>
    </p:spTree>
    <p:extLst>
      <p:ext uri="{BB962C8B-B14F-4D97-AF65-F5344CB8AC3E}">
        <p14:creationId xmlns:p14="http://schemas.microsoft.com/office/powerpoint/2010/main" val="2548699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739" y="365126"/>
            <a:ext cx="8280611" cy="666233"/>
          </a:xfrm>
        </p:spPr>
        <p:txBody>
          <a:bodyPr>
            <a:normAutofit/>
          </a:bodyPr>
          <a:lstStyle/>
          <a:p>
            <a:r>
              <a:rPr lang="en-GB" sz="3600" dirty="0"/>
              <a:t>Story Example – Transport Data</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51" y="1596135"/>
            <a:ext cx="1784516" cy="19929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598" y="4135228"/>
            <a:ext cx="2493701" cy="2108028"/>
          </a:xfrm>
          <a:prstGeom prst="rect">
            <a:avLst/>
          </a:prstGeom>
        </p:spPr>
      </p:pic>
      <p:sp>
        <p:nvSpPr>
          <p:cNvPr id="19" name="TextBox 18"/>
          <p:cNvSpPr txBox="1"/>
          <p:nvPr/>
        </p:nvSpPr>
        <p:spPr>
          <a:xfrm>
            <a:off x="110565" y="1172676"/>
            <a:ext cx="4047960" cy="307777"/>
          </a:xfrm>
          <a:prstGeom prst="rect">
            <a:avLst/>
          </a:prstGeom>
          <a:noFill/>
        </p:spPr>
        <p:txBody>
          <a:bodyPr wrap="square" rtlCol="0">
            <a:spAutoFit/>
          </a:bodyPr>
          <a:lstStyle/>
          <a:p>
            <a:r>
              <a:rPr lang="en-GB" sz="1400" dirty="0" err="1"/>
              <a:t>Dept</a:t>
            </a:r>
            <a:r>
              <a:rPr lang="en-GB" sz="1400" dirty="0"/>
              <a:t> of Transport data (Local Authority)</a:t>
            </a:r>
          </a:p>
        </p:txBody>
      </p:sp>
      <p:sp>
        <p:nvSpPr>
          <p:cNvPr id="20" name="TextBox 19"/>
          <p:cNvSpPr txBox="1"/>
          <p:nvPr/>
        </p:nvSpPr>
        <p:spPr>
          <a:xfrm>
            <a:off x="249698" y="3709440"/>
            <a:ext cx="2936830" cy="338554"/>
          </a:xfrm>
          <a:prstGeom prst="rect">
            <a:avLst/>
          </a:prstGeom>
          <a:noFill/>
        </p:spPr>
        <p:txBody>
          <a:bodyPr wrap="none" rtlCol="0">
            <a:spAutoFit/>
          </a:bodyPr>
          <a:lstStyle/>
          <a:p>
            <a:r>
              <a:rPr lang="en-GB" sz="1600" dirty="0"/>
              <a:t>Template process for automation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481" y="1031358"/>
            <a:ext cx="2652818" cy="4403558"/>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9343" y="1584829"/>
            <a:ext cx="2432489" cy="4379583"/>
          </a:xfrm>
          <a:prstGeom prst="rect">
            <a:avLst/>
          </a:prstGeom>
          <a:effectLst>
            <a:outerShdw blurRad="50800" dist="38100" dir="5400000" algn="t" rotWithShape="0">
              <a:prstClr val="black">
                <a:alpha val="4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0133" y="2381974"/>
            <a:ext cx="2584454" cy="4339765"/>
          </a:xfrm>
          <a:prstGeom prst="rect">
            <a:avLst/>
          </a:prstGeom>
          <a:effectLst>
            <a:outerShdw blurRad="50800" dist="38100" dir="5400000" algn="t" rotWithShape="0">
              <a:prstClr val="black">
                <a:alpha val="40000"/>
              </a:prstClr>
            </a:outerShdw>
          </a:effectLst>
        </p:spPr>
      </p:pic>
      <p:sp>
        <p:nvSpPr>
          <p:cNvPr id="9" name="Slide Number Placeholder 8"/>
          <p:cNvSpPr>
            <a:spLocks noGrp="1"/>
          </p:cNvSpPr>
          <p:nvPr>
            <p:ph type="sldNum" sz="quarter" idx="12"/>
          </p:nvPr>
        </p:nvSpPr>
        <p:spPr/>
        <p:txBody>
          <a:bodyPr/>
          <a:lstStyle/>
          <a:p>
            <a:fld id="{CC2B4054-2F39-4750-A606-6F642AE182C1}" type="slidenum">
              <a:rPr lang="en-GB" smtClean="0"/>
              <a:t>51</a:t>
            </a:fld>
            <a:endParaRPr lang="en-GB"/>
          </a:p>
        </p:txBody>
      </p:sp>
      <p:sp>
        <p:nvSpPr>
          <p:cNvPr id="15" name="Rectangle 14">
            <a:extLst>
              <a:ext uri="{FF2B5EF4-FFF2-40B4-BE49-F238E27FC236}">
                <a16:creationId xmlns="" xmlns:a16="http://schemas.microsoft.com/office/drawing/2014/main" id="{82EDFB76-746C-4842-A9FE-FFFC543C24C4}"/>
              </a:ext>
            </a:extLst>
          </p:cNvPr>
          <p:cNvSpPr/>
          <p:nvPr/>
        </p:nvSpPr>
        <p:spPr>
          <a:xfrm>
            <a:off x="101821" y="1120565"/>
            <a:ext cx="2912510" cy="528817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 xmlns:a16="http://schemas.microsoft.com/office/drawing/2014/main" id="{1BE69BB1-4521-49ED-A6CE-6FC582641E90}"/>
              </a:ext>
            </a:extLst>
          </p:cNvPr>
          <p:cNvSpPr/>
          <p:nvPr/>
        </p:nvSpPr>
        <p:spPr>
          <a:xfrm>
            <a:off x="3215477" y="3306727"/>
            <a:ext cx="438593" cy="1196347"/>
          </a:xfrm>
          <a:prstGeom prst="rightArrow">
            <a:avLst/>
          </a:prstGeom>
          <a:solidFill>
            <a:srgbClr val="EAB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486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8"/>
          <p:cNvSpPr txBox="1"/>
          <p:nvPr/>
        </p:nvSpPr>
        <p:spPr>
          <a:xfrm>
            <a:off x="405000" y="1779687"/>
            <a:ext cx="7603749" cy="3970318"/>
          </a:xfrm>
          <a:prstGeom prst="rect">
            <a:avLst/>
          </a:prstGeom>
          <a:noFill/>
          <a:ln w="9525">
            <a:noFill/>
          </a:ln>
        </p:spPr>
        <p:txBody>
          <a:bodyPr wrap="square" anchor="t">
            <a:spAutoFit/>
          </a:bodyPr>
          <a:lstStyle/>
          <a:p>
            <a:pPr marL="285750" indent="-285750">
              <a:buFont typeface="Arial" charset="0"/>
              <a:buChar char="•"/>
            </a:pPr>
            <a:r>
              <a:rPr lang="en-GB" dirty="0">
                <a:latin typeface="Open Sans" panose="020B0606030504020204" pitchFamily="34" charset="0"/>
                <a:ea typeface="Open Sans" panose="020B0606030504020204" pitchFamily="34" charset="0"/>
                <a:cs typeface="Open Sans" panose="020B0606030504020204" pitchFamily="34" charset="0"/>
              </a:rPr>
              <a:t>Recruiting of journalists and data analyst happening now  </a:t>
            </a:r>
          </a:p>
          <a:p>
            <a:pPr marL="285750" indent="-285750">
              <a:buFont typeface="Arial"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charset="0"/>
              <a:buChar char="•"/>
            </a:pPr>
            <a:r>
              <a:rPr lang="en-GB" dirty="0" smtClean="0">
                <a:latin typeface="Open Sans" panose="020B0606030504020204" pitchFamily="34" charset="0"/>
                <a:ea typeface="Open Sans" panose="020B0606030504020204" pitchFamily="34" charset="0"/>
                <a:cs typeface="Open Sans" panose="020B0606030504020204" pitchFamily="34" charset="0"/>
              </a:rPr>
              <a:t>Trials start before </a:t>
            </a:r>
            <a:r>
              <a:rPr lang="en-GB" dirty="0">
                <a:latin typeface="Open Sans" panose="020B0606030504020204" pitchFamily="34" charset="0"/>
                <a:ea typeface="Open Sans" panose="020B0606030504020204" pitchFamily="34" charset="0"/>
                <a:cs typeface="Open Sans" panose="020B0606030504020204" pitchFamily="34" charset="0"/>
              </a:rPr>
              <a:t>the end of the year </a:t>
            </a:r>
          </a:p>
          <a:p>
            <a:pPr marL="285750" indent="-285750">
              <a:buFont typeface="Arial"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charset="0"/>
              <a:buChar char="•"/>
            </a:pPr>
            <a:r>
              <a:rPr lang="en-GB" dirty="0" smtClean="0">
                <a:latin typeface="Open Sans" panose="020B0606030504020204" pitchFamily="34" charset="0"/>
                <a:ea typeface="Open Sans" panose="020B0606030504020204" pitchFamily="34" charset="0"/>
                <a:cs typeface="Open Sans" panose="020B0606030504020204" pitchFamily="34" charset="0"/>
              </a:rPr>
              <a:t>Production scaled up over over six months</a:t>
            </a:r>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charset="0"/>
              <a:buChar char="•"/>
            </a:pPr>
            <a:r>
              <a:rPr lang="en-GB" dirty="0" smtClean="0">
                <a:latin typeface="Open Sans" panose="020B0606030504020204" pitchFamily="34" charset="0"/>
                <a:ea typeface="Open Sans" panose="020B0606030504020204" pitchFamily="34" charset="0"/>
                <a:cs typeface="Open Sans" panose="020B0606030504020204" pitchFamily="34" charset="0"/>
              </a:rPr>
              <a:t>Content offered as </a:t>
            </a:r>
            <a:r>
              <a:rPr lang="en-GB" dirty="0">
                <a:latin typeface="Open Sans" panose="020B0606030504020204" pitchFamily="34" charset="0"/>
                <a:ea typeface="Open Sans" panose="020B0606030504020204" pitchFamily="34" charset="0"/>
                <a:cs typeface="Open Sans" panose="020B0606030504020204" pitchFamily="34" charset="0"/>
              </a:rPr>
              <a:t>free trial to </a:t>
            </a:r>
            <a:r>
              <a:rPr lang="en-GB" dirty="0" smtClean="0">
                <a:latin typeface="Open Sans" panose="020B0606030504020204" pitchFamily="34" charset="0"/>
                <a:ea typeface="Open Sans" panose="020B0606030504020204" pitchFamily="34" charset="0"/>
                <a:cs typeface="Open Sans" panose="020B0606030504020204" pitchFamily="34" charset="0"/>
              </a:rPr>
              <a:t>customers</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charset="0"/>
              <a:buChar char="•"/>
            </a:pPr>
            <a:r>
              <a:rPr lang="en-GB" dirty="0">
                <a:latin typeface="Open Sans" panose="020B0606030504020204" pitchFamily="34" charset="0"/>
                <a:ea typeface="Open Sans" panose="020B0606030504020204" pitchFamily="34" charset="0"/>
                <a:cs typeface="Open Sans" panose="020B0606030504020204" pitchFamily="34" charset="0"/>
              </a:rPr>
              <a:t>Live market testing of pricing </a:t>
            </a:r>
            <a:r>
              <a:rPr lang="en-GB" dirty="0" smtClean="0">
                <a:latin typeface="Open Sans" panose="020B0606030504020204" pitchFamily="34" charset="0"/>
                <a:ea typeface="Open Sans" panose="020B0606030504020204" pitchFamily="34" charset="0"/>
                <a:cs typeface="Open Sans" panose="020B0606030504020204" pitchFamily="34" charset="0"/>
              </a:rPr>
              <a:t>models</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charset="0"/>
              <a:buChar char="•"/>
            </a:pPr>
            <a:r>
              <a:rPr lang="en-GB" dirty="0" err="1" smtClean="0">
                <a:latin typeface="Open Sans" panose="020B0606030504020204" pitchFamily="34" charset="0"/>
                <a:ea typeface="Open Sans" panose="020B0606030504020204" pitchFamily="34" charset="0"/>
                <a:cs typeface="Open Sans" panose="020B0606030504020204" pitchFamily="34" charset="0"/>
              </a:rPr>
              <a:t>Infographics</a:t>
            </a:r>
            <a:r>
              <a:rPr lang="en-GB" dirty="0">
                <a:latin typeface="Open Sans" panose="020B0606030504020204" pitchFamily="34" charset="0"/>
                <a:ea typeface="Open Sans" panose="020B0606030504020204" pitchFamily="34" charset="0"/>
                <a:cs typeface="Open Sans" panose="020B0606030504020204" pitchFamily="34" charset="0"/>
              </a:rPr>
              <a:t>/video </a:t>
            </a:r>
            <a:r>
              <a:rPr lang="en-GB" dirty="0" smtClean="0">
                <a:latin typeface="Open Sans" panose="020B0606030504020204" pitchFamily="34" charset="0"/>
                <a:ea typeface="Open Sans" panose="020B0606030504020204" pitchFamily="34" charset="0"/>
                <a:cs typeface="Open Sans" panose="020B0606030504020204" pitchFamily="34" charset="0"/>
              </a:rPr>
              <a:t>introduced into service</a:t>
            </a:r>
            <a:endParaRPr lang="en-GB" dirty="0"/>
          </a:p>
          <a:p>
            <a:pPr marL="285750" indent="-285750">
              <a:buFont typeface="Arial" charset="0"/>
              <a:buChar char="•"/>
            </a:pPr>
            <a:endParaRPr lang="en-GB" dirty="0"/>
          </a:p>
          <a:p>
            <a:pPr marL="285750" indent="-285750">
              <a:buFont typeface="Arial" charset="0"/>
              <a:buChar char="•"/>
            </a:pPr>
            <a:endParaRPr lang="en-GB" dirty="0"/>
          </a:p>
          <a:p>
            <a:pPr marL="285750" indent="-285750">
              <a:buFont typeface="Arial" charset="0"/>
              <a:buChar char="•"/>
            </a:pPr>
            <a:endParaRPr lang="en-GB" dirty="0"/>
          </a:p>
        </p:txBody>
      </p:sp>
      <p:cxnSp>
        <p:nvCxnSpPr>
          <p:cNvPr id="11" name="Straight Connector 10"/>
          <p:cNvCxnSpPr/>
          <p:nvPr/>
        </p:nvCxnSpPr>
        <p:spPr>
          <a:xfrm>
            <a:off x="489936" y="1229940"/>
            <a:ext cx="7425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p:cNvSpPr txBox="1">
            <a:spLocks/>
          </p:cNvSpPr>
          <p:nvPr/>
        </p:nvSpPr>
        <p:spPr>
          <a:xfrm>
            <a:off x="405000" y="540001"/>
            <a:ext cx="5597447" cy="8363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00"/>
              </a:lnSpc>
              <a:spcBef>
                <a:spcPts val="0"/>
              </a:spcBef>
              <a:buFont typeface="Arial" panose="020B0604020202020204" pitchFamily="34" charset="0"/>
              <a:buNone/>
            </a:pPr>
            <a:r>
              <a:rPr lang="en-US" sz="4000" b="1" dirty="0">
                <a:solidFill>
                  <a:schemeClr val="tx1">
                    <a:lumMod val="90000"/>
                    <a:lumOff val="10000"/>
                  </a:schemeClr>
                </a:solidFill>
                <a:latin typeface="Montserrat" charset="0"/>
                <a:ea typeface="Montserrat" charset="0"/>
                <a:cs typeface="Montserrat" charset="0"/>
              </a:rPr>
              <a:t>Project RADAR: </a:t>
            </a:r>
            <a:r>
              <a:rPr lang="en-US" sz="4000" b="1" dirty="0" smtClean="0">
                <a:solidFill>
                  <a:schemeClr val="tx1">
                    <a:lumMod val="90000"/>
                    <a:lumOff val="10000"/>
                  </a:schemeClr>
                </a:solidFill>
                <a:latin typeface="Montserrat" charset="0"/>
                <a:ea typeface="Montserrat" charset="0"/>
                <a:cs typeface="Montserrat" charset="0"/>
              </a:rPr>
              <a:t>What’s next?</a:t>
            </a:r>
            <a:endParaRPr lang="en-US" sz="4000" b="1" dirty="0">
              <a:solidFill>
                <a:schemeClr val="tx1">
                  <a:lumMod val="90000"/>
                  <a:lumOff val="10000"/>
                </a:schemeClr>
              </a:solidFill>
              <a:latin typeface="Montserrat" charset="0"/>
              <a:ea typeface="Montserrat" charset="0"/>
              <a:cs typeface="Montserrat" charset="0"/>
            </a:endParaRPr>
          </a:p>
        </p:txBody>
      </p:sp>
    </p:spTree>
    <p:extLst>
      <p:ext uri="{BB962C8B-B14F-4D97-AF65-F5344CB8AC3E}">
        <p14:creationId xmlns:p14="http://schemas.microsoft.com/office/powerpoint/2010/main" val="1537281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9059" b="-133"/>
          <a:stretch/>
        </p:blipFill>
        <p:spPr>
          <a:xfrm>
            <a:off x="2631" y="3886"/>
            <a:ext cx="9144000" cy="5560142"/>
          </a:xfrm>
          <a:prstGeom prst="rect">
            <a:avLst/>
          </a:prstGeom>
        </p:spPr>
      </p:pic>
      <p:sp>
        <p:nvSpPr>
          <p:cNvPr id="5" name="Title 1"/>
          <p:cNvSpPr txBox="1">
            <a:spLocks/>
          </p:cNvSpPr>
          <p:nvPr/>
        </p:nvSpPr>
        <p:spPr>
          <a:xfrm>
            <a:off x="179512" y="1925960"/>
            <a:ext cx="864096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100" dirty="0" smtClean="0">
                <a:solidFill>
                  <a:schemeClr val="bg1">
                    <a:lumMod val="95000"/>
                  </a:schemeClr>
                </a:solidFill>
                <a:latin typeface="Arial" panose="020B0604020202020204" pitchFamily="34" charset="0"/>
                <a:ea typeface="Meiryo" panose="020B0604030504040204" pitchFamily="34" charset="-128"/>
                <a:cs typeface="Arial" panose="020B0604020202020204" pitchFamily="34" charset="0"/>
              </a:rPr>
              <a:t/>
            </a:r>
            <a:br>
              <a:rPr lang="en-GB" sz="3100" dirty="0" smtClean="0">
                <a:solidFill>
                  <a:schemeClr val="bg1">
                    <a:lumMod val="95000"/>
                  </a:schemeClr>
                </a:solidFill>
                <a:latin typeface="Arial" panose="020B0604020202020204" pitchFamily="34" charset="0"/>
                <a:ea typeface="Meiryo" panose="020B0604030504040204" pitchFamily="34" charset="-128"/>
                <a:cs typeface="Arial" panose="020B0604020202020204" pitchFamily="34" charset="0"/>
              </a:rPr>
            </a:br>
            <a:endParaRPr lang="en-GB" sz="3100" dirty="0">
              <a:solidFill>
                <a:schemeClr val="bg1">
                  <a:lumMod val="95000"/>
                </a:schemeClr>
              </a:solidFill>
              <a:latin typeface="Arial" panose="020B0604020202020204" pitchFamily="34" charset="0"/>
              <a:ea typeface="Meiryo" panose="020B0604030504040204" pitchFamily="34" charset="-128"/>
              <a:cs typeface="Arial" panose="020B0604020202020204" pitchFamily="34" charset="0"/>
            </a:endParaRPr>
          </a:p>
        </p:txBody>
      </p:sp>
      <p:sp>
        <p:nvSpPr>
          <p:cNvPr id="6" name="Title 1"/>
          <p:cNvSpPr txBox="1">
            <a:spLocks/>
          </p:cNvSpPr>
          <p:nvPr/>
        </p:nvSpPr>
        <p:spPr>
          <a:xfrm>
            <a:off x="331912" y="1772816"/>
            <a:ext cx="864096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100" b="1" dirty="0" smtClean="0">
                <a:solidFill>
                  <a:schemeClr val="bg1">
                    <a:lumMod val="95000"/>
                  </a:schemeClr>
                </a:solidFill>
                <a:latin typeface="Arial" panose="020B0604020202020204" pitchFamily="34" charset="0"/>
                <a:ea typeface="Meiryo" panose="020B0604030504040204" pitchFamily="34" charset="-128"/>
                <a:cs typeface="Arial" panose="020B0604020202020204" pitchFamily="34" charset="0"/>
              </a:rPr>
              <a:t>CLOSING COMMENTS - DOMINIC PONSFORD </a:t>
            </a:r>
            <a:br>
              <a:rPr lang="en-GB" sz="3100" b="1" dirty="0" smtClean="0">
                <a:solidFill>
                  <a:schemeClr val="bg1">
                    <a:lumMod val="95000"/>
                  </a:schemeClr>
                </a:solidFill>
                <a:latin typeface="Arial" panose="020B0604020202020204" pitchFamily="34" charset="0"/>
                <a:ea typeface="Meiryo" panose="020B0604030504040204" pitchFamily="34" charset="-128"/>
                <a:cs typeface="Arial" panose="020B0604020202020204" pitchFamily="34" charset="0"/>
              </a:rPr>
            </a:br>
            <a:r>
              <a:rPr lang="en-GB" sz="3100" b="1" dirty="0" smtClean="0">
                <a:solidFill>
                  <a:schemeClr val="bg1">
                    <a:lumMod val="95000"/>
                  </a:schemeClr>
                </a:solidFill>
                <a:latin typeface="Arial" panose="020B0604020202020204" pitchFamily="34" charset="0"/>
                <a:ea typeface="Meiryo" panose="020B0604030504040204" pitchFamily="34" charset="-128"/>
                <a:cs typeface="Arial" panose="020B0604020202020204" pitchFamily="34" charset="0"/>
              </a:rPr>
              <a:t>EDITOR, PRESS GAZETTE </a:t>
            </a:r>
            <a:endParaRPr lang="en-GB" sz="3100" b="1" dirty="0">
              <a:solidFill>
                <a:schemeClr val="bg1">
                  <a:lumMod val="95000"/>
                </a:schemeClr>
              </a:solidFill>
              <a:latin typeface="Arial" panose="020B0604020202020204" pitchFamily="34" charset="0"/>
              <a:ea typeface="Meiryo" panose="020B0604030504040204" pitchFamily="34" charset="-128"/>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3419625"/>
            <a:ext cx="2126534" cy="2158102"/>
          </a:xfrm>
          <a:prstGeom prst="rect">
            <a:avLst/>
          </a:prstGeom>
        </p:spPr>
      </p:pic>
      <p:sp>
        <p:nvSpPr>
          <p:cNvPr id="8" name="TextBox 7"/>
          <p:cNvSpPr txBox="1"/>
          <p:nvPr/>
        </p:nvSpPr>
        <p:spPr>
          <a:xfrm>
            <a:off x="179512" y="6300028"/>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5501215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6" y="0"/>
            <a:ext cx="9144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409" y="3114304"/>
            <a:ext cx="4082749" cy="983437"/>
          </a:xfrm>
          <a:prstGeom prst="rect">
            <a:avLst/>
          </a:prstGeom>
        </p:spPr>
      </p:pic>
      <p:sp>
        <p:nvSpPr>
          <p:cNvPr id="10" name="TextBox 9"/>
          <p:cNvSpPr txBox="1"/>
          <p:nvPr/>
        </p:nvSpPr>
        <p:spPr>
          <a:xfrm>
            <a:off x="1547664" y="4365104"/>
            <a:ext cx="6048672" cy="769441"/>
          </a:xfrm>
          <a:prstGeom prst="rect">
            <a:avLst/>
          </a:prstGeom>
          <a:noFill/>
        </p:spPr>
        <p:txBody>
          <a:bodyPr wrap="square" rtlCol="0">
            <a:spAutoFit/>
          </a:bodyPr>
          <a:lstStyle/>
          <a:p>
            <a:pPr algn="ctr"/>
            <a:r>
              <a:rPr lang="en-GB" sz="2800" b="1" dirty="0" smtClean="0">
                <a:solidFill>
                  <a:schemeClr val="bg1"/>
                </a:solidFill>
                <a:latin typeface="Arial" panose="020B0604020202020204" pitchFamily="34" charset="0"/>
                <a:cs typeface="Arial" panose="020B0604020202020204" pitchFamily="34" charset="0"/>
              </a:rPr>
              <a:t>Digital Journalism Summit 2017 </a:t>
            </a:r>
          </a:p>
          <a:p>
            <a:pPr algn="ctr"/>
            <a:r>
              <a:rPr lang="en-GB" sz="1600" dirty="0" smtClean="0">
                <a:solidFill>
                  <a:schemeClr val="bg1"/>
                </a:solidFill>
                <a:latin typeface="Arial" panose="020B0604020202020204" pitchFamily="34" charset="0"/>
                <a:cs typeface="Arial" panose="020B0604020202020204" pitchFamily="34" charset="0"/>
              </a:rPr>
              <a:t>In association with </a:t>
            </a:r>
            <a:endParaRPr lang="en-GB" sz="1600"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231" y="5076345"/>
            <a:ext cx="1524003" cy="76200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5324758"/>
            <a:ext cx="1255779" cy="265177"/>
          </a:xfrm>
          <a:prstGeom prst="rect">
            <a:avLst/>
          </a:prstGeom>
        </p:spPr>
      </p:pic>
      <p:sp>
        <p:nvSpPr>
          <p:cNvPr id="13" name="TextBox 12"/>
          <p:cNvSpPr txBox="1"/>
          <p:nvPr/>
        </p:nvSpPr>
        <p:spPr>
          <a:xfrm>
            <a:off x="179512" y="5949280"/>
            <a:ext cx="8640960" cy="369332"/>
          </a:xfrm>
          <a:prstGeom prst="rect">
            <a:avLst/>
          </a:prstGeom>
          <a:noFill/>
        </p:spPr>
        <p:txBody>
          <a:bodyPr wrap="square" rtlCol="0">
            <a:spAutoFit/>
          </a:bodyPr>
          <a:lstStyle/>
          <a:p>
            <a:pPr algn="ctr"/>
            <a:r>
              <a:rPr lang="en-GB" b="1" dirty="0" smtClean="0">
                <a:solidFill>
                  <a:schemeClr val="bg1"/>
                </a:solidFill>
              </a:rPr>
              <a:t>@</a:t>
            </a:r>
            <a:r>
              <a:rPr lang="en-GB" b="1" dirty="0" err="1" smtClean="0">
                <a:solidFill>
                  <a:schemeClr val="bg1"/>
                </a:solidFill>
              </a:rPr>
              <a:t>PressGazette</a:t>
            </a:r>
            <a:r>
              <a:rPr lang="en-GB" b="1" dirty="0" smtClean="0">
                <a:solidFill>
                  <a:schemeClr val="bg1"/>
                </a:solidFill>
              </a:rPr>
              <a:t> 	 @</a:t>
            </a:r>
            <a:r>
              <a:rPr lang="en-GB" b="1" dirty="0" err="1" smtClean="0">
                <a:solidFill>
                  <a:schemeClr val="bg1"/>
                </a:solidFill>
              </a:rPr>
              <a:t>NewsUK</a:t>
            </a:r>
            <a:r>
              <a:rPr lang="en-GB" b="1" dirty="0" smtClean="0">
                <a:solidFill>
                  <a:schemeClr val="bg1"/>
                </a:solidFill>
              </a:rPr>
              <a:t>	@Newsdit2 	#Journosummit17</a:t>
            </a:r>
            <a:endParaRPr lang="en-GB" b="1" dirty="0">
              <a:solidFill>
                <a:schemeClr val="bg1"/>
              </a:solidFill>
            </a:endParaRPr>
          </a:p>
        </p:txBody>
      </p:sp>
    </p:spTree>
    <p:extLst>
      <p:ext uri="{BB962C8B-B14F-4D97-AF65-F5344CB8AC3E}">
        <p14:creationId xmlns:p14="http://schemas.microsoft.com/office/powerpoint/2010/main" val="338890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t>RISJ Digital News Report 2017</a:t>
            </a:r>
            <a:endParaRPr lang="en-GB"/>
          </a:p>
        </p:txBody>
      </p:sp>
      <p:sp>
        <p:nvSpPr>
          <p:cNvPr id="5" name="Slide Number Placeholder 4"/>
          <p:cNvSpPr>
            <a:spLocks noGrp="1"/>
          </p:cNvSpPr>
          <p:nvPr>
            <p:ph type="sldNum" sz="quarter" idx="12"/>
          </p:nvPr>
        </p:nvSpPr>
        <p:spPr/>
        <p:txBody>
          <a:bodyPr/>
          <a:lstStyle/>
          <a:p>
            <a:fld id="{59382468-976F-4E06-8C24-C0E91756A634}" type="slidenum">
              <a:rPr lang="en-GB" smtClean="0"/>
              <a:t>6</a:t>
            </a:fld>
            <a:endParaRPr lang="en-GB"/>
          </a:p>
        </p:txBody>
      </p:sp>
      <p:graphicFrame>
        <p:nvGraphicFramePr>
          <p:cNvPr id="6" name="Chart 5"/>
          <p:cNvGraphicFramePr/>
          <p:nvPr>
            <p:extLst>
              <p:ext uri="{D42A27DB-BD31-4B8C-83A1-F6EECF244321}">
                <p14:modId xmlns:p14="http://schemas.microsoft.com/office/powerpoint/2010/main" val="1666173088"/>
              </p:ext>
            </p:extLst>
          </p:nvPr>
        </p:nvGraphicFramePr>
        <p:xfrm>
          <a:off x="81130" y="1257300"/>
          <a:ext cx="8981741" cy="5199648"/>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7"/>
          <p:cNvSpPr txBox="1">
            <a:spLocks/>
          </p:cNvSpPr>
          <p:nvPr/>
        </p:nvSpPr>
        <p:spPr>
          <a:xfrm>
            <a:off x="547556" y="264111"/>
            <a:ext cx="8226028" cy="972000"/>
          </a:xfrm>
          <a:prstGeom prst="rect">
            <a:avLst/>
          </a:prstGeom>
        </p:spPr>
        <p:txBody>
          <a:bodyPr vert="horz" lIns="91440" tIns="45720" rIns="91440" bIns="45720" rtlCol="0" anchor="b" anchorCtr="0">
            <a:noAutofit/>
          </a:bodyPr>
          <a:lstStyle>
            <a:lvl1pPr algn="ctr" defTabSz="914400" rtl="0" eaLnBrk="1" latinLnBrk="0" hangingPunct="1">
              <a:lnSpc>
                <a:spcPct val="90000"/>
              </a:lnSpc>
              <a:spcBef>
                <a:spcPct val="0"/>
              </a:spcBef>
              <a:buNone/>
              <a:defRPr sz="6000" b="0" i="0" kern="1200">
                <a:solidFill>
                  <a:srgbClr val="002147"/>
                </a:solidFill>
                <a:latin typeface="TisaSansPro" panose="020B0504020101010102" pitchFamily="34" charset="0"/>
                <a:ea typeface="+mj-ea"/>
                <a:cs typeface="Arial" panose="020B0604020202020204" pitchFamily="34" charset="0"/>
              </a:defRPr>
            </a:lvl1pPr>
          </a:lstStyle>
          <a:p>
            <a:pPr algn="l"/>
            <a:r>
              <a:rPr lang="en-GB" sz="3600" b="1" dirty="0" smtClean="0">
                <a:latin typeface="Calibri"/>
                <a:cs typeface="Calibri"/>
              </a:rPr>
              <a:t>BBC in the UK has high direct traffic. Sun, Mirror and Independent, not so much</a:t>
            </a:r>
            <a:endParaRPr lang="en-US" sz="3600" b="1" dirty="0">
              <a:latin typeface="Calibri"/>
              <a:cs typeface="Calibri"/>
            </a:endParaRPr>
          </a:p>
        </p:txBody>
      </p:sp>
    </p:spTree>
    <p:extLst>
      <p:ext uri="{BB962C8B-B14F-4D97-AF65-F5344CB8AC3E}">
        <p14:creationId xmlns:p14="http://schemas.microsoft.com/office/powerpoint/2010/main" val="656120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l="2638" r="6107" b="8745"/>
          <a:stretch/>
        </p:blipFill>
        <p:spPr>
          <a:xfrm>
            <a:off x="0" y="0"/>
            <a:ext cx="9144000" cy="6858000"/>
          </a:xfrm>
        </p:spPr>
      </p:pic>
      <p:sp>
        <p:nvSpPr>
          <p:cNvPr id="2" name="Rectangle 1"/>
          <p:cNvSpPr/>
          <p:nvPr/>
        </p:nvSpPr>
        <p:spPr>
          <a:xfrm>
            <a:off x="238125" y="304800"/>
            <a:ext cx="8063865" cy="6858000"/>
          </a:xfrm>
          <a:prstGeom prst="rect">
            <a:avLst/>
          </a:prstGeom>
          <a:gradFill>
            <a:gsLst>
              <a:gs pos="0">
                <a:srgbClr val="000000">
                  <a:alpha val="50000"/>
                </a:srgbClr>
              </a:gs>
              <a:gs pos="100000">
                <a:srgbClr val="00214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968311" y="2059175"/>
            <a:ext cx="7889939" cy="2387600"/>
          </a:xfrm>
          <a:prstGeom prst="rect">
            <a:avLst/>
          </a:prstGeom>
        </p:spPr>
        <p:txBody>
          <a:bodyPr anchor="b" anchorCtr="0"/>
          <a:lstStyle>
            <a:lvl1pPr algn="l" defTabSz="914400" rtl="0" eaLnBrk="1" latinLnBrk="0" hangingPunct="1">
              <a:lnSpc>
                <a:spcPct val="90000"/>
              </a:lnSpc>
              <a:spcBef>
                <a:spcPct val="0"/>
              </a:spcBef>
              <a:buNone/>
              <a:defRPr sz="3200" b="0" i="0" kern="1200">
                <a:solidFill>
                  <a:srgbClr val="002147"/>
                </a:solidFill>
                <a:latin typeface="TisaSansPro" panose="020B0504020101010102" pitchFamily="34" charset="0"/>
                <a:ea typeface="+mj-ea"/>
                <a:cs typeface="Arial" panose="020B0604020202020204" pitchFamily="34" charset="0"/>
              </a:defRPr>
            </a:lvl1pPr>
          </a:lstStyle>
          <a:p>
            <a:pPr>
              <a:lnSpc>
                <a:spcPct val="80000"/>
              </a:lnSpc>
            </a:pPr>
            <a:r>
              <a:rPr lang="en-US" sz="8000" dirty="0" smtClean="0">
                <a:solidFill>
                  <a:schemeClr val="bg1"/>
                </a:solidFill>
                <a:latin typeface="+mn-lt"/>
                <a:cs typeface="Tisa"/>
              </a:rPr>
              <a:t>Do we notice news brands in distributed environments?</a:t>
            </a:r>
            <a:endParaRPr lang="en-US" sz="16600" dirty="0">
              <a:solidFill>
                <a:schemeClr val="bg1"/>
              </a:solidFill>
              <a:latin typeface="+mn-lt"/>
              <a:cs typeface="Calibri"/>
            </a:endParaRPr>
          </a:p>
        </p:txBody>
      </p:sp>
      <p:sp>
        <p:nvSpPr>
          <p:cNvPr id="11" name="Subtitle 3"/>
          <p:cNvSpPr txBox="1">
            <a:spLocks/>
          </p:cNvSpPr>
          <p:nvPr/>
        </p:nvSpPr>
        <p:spPr>
          <a:xfrm>
            <a:off x="863536" y="4162612"/>
            <a:ext cx="4145493" cy="1655762"/>
          </a:xfrm>
          <a:prstGeom prst="rect">
            <a:avLst/>
          </a:prstGeom>
        </p:spPr>
        <p:txBody>
          <a:bodyPr>
            <a:noAutofit/>
          </a:bodyPr>
          <a:lstStyle>
            <a:lvl1pPr marL="2286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buFont typeface="Arial" panose="020B0604020202020204" pitchFamily="34" charset="0"/>
              <a:buChar char="•"/>
              <a:defRPr sz="1200" b="0" i="0" kern="1200">
                <a:solidFill>
                  <a:schemeClr val="tx1"/>
                </a:solidFill>
                <a:latin typeface="TisaSansPro" panose="020B0504020101010102"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GB" sz="2000" b="1" dirty="0" smtClean="0">
              <a:solidFill>
                <a:schemeClr val="bg1"/>
              </a:solidFill>
              <a:latin typeface="Calibri"/>
              <a:cs typeface="Calibri"/>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3267" y="5656980"/>
            <a:ext cx="1068705" cy="699371"/>
          </a:xfrm>
          <a:prstGeom prst="rect">
            <a:avLst/>
          </a:prstGeom>
        </p:spPr>
      </p:pic>
    </p:spTree>
    <p:extLst>
      <p:ext uri="{BB962C8B-B14F-4D97-AF65-F5344CB8AC3E}">
        <p14:creationId xmlns:p14="http://schemas.microsoft.com/office/powerpoint/2010/main" val="4028134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6973" y="504000"/>
            <a:ext cx="4825603" cy="972000"/>
          </a:xfrm>
        </p:spPr>
        <p:txBody>
          <a:bodyPr/>
          <a:lstStyle/>
          <a:p>
            <a:r>
              <a:rPr lang="en-GB" sz="3600" b="1" dirty="0" smtClean="0">
                <a:latin typeface="Calibri"/>
                <a:cs typeface="Calibri"/>
              </a:rPr>
              <a:t>Headline finding</a:t>
            </a:r>
            <a:endParaRPr lang="en-US" sz="3600" b="1" dirty="0">
              <a:latin typeface="Calibri"/>
              <a:cs typeface="Calibri"/>
            </a:endParaRPr>
          </a:p>
        </p:txBody>
      </p:sp>
      <p:sp>
        <p:nvSpPr>
          <p:cNvPr id="5" name="Slide Number Placeholder 4"/>
          <p:cNvSpPr>
            <a:spLocks noGrp="1"/>
          </p:cNvSpPr>
          <p:nvPr>
            <p:ph type="sldNum" sz="quarter" idx="12"/>
          </p:nvPr>
        </p:nvSpPr>
        <p:spPr/>
        <p:txBody>
          <a:bodyPr/>
          <a:lstStyle/>
          <a:p>
            <a:fld id="{59382468-976F-4E06-8C24-C0E91756A634}" type="slidenum">
              <a:rPr lang="en-GB" smtClean="0"/>
              <a:t>8</a:t>
            </a:fld>
            <a:endParaRPr lang="en-GB"/>
          </a:p>
        </p:txBody>
      </p:sp>
      <p:sp>
        <p:nvSpPr>
          <p:cNvPr id="12" name="Title 6"/>
          <p:cNvSpPr txBox="1">
            <a:spLocks/>
          </p:cNvSpPr>
          <p:nvPr/>
        </p:nvSpPr>
        <p:spPr>
          <a:xfrm>
            <a:off x="2910185" y="4570450"/>
            <a:ext cx="1988877" cy="10572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0" i="0" kern="1200">
                <a:solidFill>
                  <a:srgbClr val="002147"/>
                </a:solidFill>
                <a:latin typeface="TisaSansPro" panose="020B0504020101010102" pitchFamily="34" charset="0"/>
                <a:ea typeface="+mj-ea"/>
                <a:cs typeface="Arial" panose="020B0604020202020204" pitchFamily="34" charset="0"/>
              </a:defRPr>
            </a:lvl1pPr>
          </a:lstStyle>
          <a:p>
            <a:pPr algn="ctr"/>
            <a:r>
              <a:rPr lang="en-GB" sz="1800" b="1" dirty="0" smtClean="0">
                <a:solidFill>
                  <a:schemeClr val="bg1"/>
                </a:solidFill>
              </a:rPr>
              <a:t>“IT’S THEIR JOB … TO REPORT THE FACTS”</a:t>
            </a:r>
            <a:endParaRPr lang="en-GB" sz="1800" b="1" dirty="0">
              <a:solidFill>
                <a:schemeClr val="bg1"/>
              </a:solidFill>
            </a:endParaRPr>
          </a:p>
        </p:txBody>
      </p:sp>
      <p:pic>
        <p:nvPicPr>
          <p:cNvPr id="2" name="Picture 1" descr="Screenshot 2017-07-17 21.00.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619250"/>
            <a:ext cx="7334250" cy="3467100"/>
          </a:xfrm>
          <a:prstGeom prst="rect">
            <a:avLst/>
          </a:prstGeom>
        </p:spPr>
      </p:pic>
      <p:sp>
        <p:nvSpPr>
          <p:cNvPr id="3" name="Rectangle 2"/>
          <p:cNvSpPr/>
          <p:nvPr/>
        </p:nvSpPr>
        <p:spPr>
          <a:xfrm>
            <a:off x="790575" y="5259339"/>
            <a:ext cx="7600950" cy="646331"/>
          </a:xfrm>
          <a:prstGeom prst="rect">
            <a:avLst/>
          </a:prstGeom>
        </p:spPr>
        <p:txBody>
          <a:bodyPr wrap="square">
            <a:spAutoFit/>
          </a:bodyPr>
          <a:lstStyle/>
          <a:p>
            <a:r>
              <a:rPr lang="en-GB" sz="1200" i="1" dirty="0"/>
              <a:t>Q2. You recently viewed a story with the headline X. On which of the following news websites did you read this story? If you read it on more than one, please select all that apply. Showing share of correct brand attributions. Base: Direct 1,098/ Search 1,022/ Social 1,008 (Facebook 795, Twitter 194</a:t>
            </a:r>
            <a:r>
              <a:rPr lang="en-GB" sz="1200" i="1" dirty="0" smtClean="0"/>
              <a:t>)</a:t>
            </a:r>
            <a:endParaRPr lang="en-GB" sz="1200" dirty="0"/>
          </a:p>
        </p:txBody>
      </p:sp>
      <p:sp>
        <p:nvSpPr>
          <p:cNvPr id="6" name="Rectangle 5"/>
          <p:cNvSpPr/>
          <p:nvPr/>
        </p:nvSpPr>
        <p:spPr>
          <a:xfrm>
            <a:off x="5981700" y="2057400"/>
            <a:ext cx="1666875" cy="1320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Screenshot 2017-07-17 21.00.52.png"/>
          <p:cNvPicPr>
            <a:picLocks noChangeAspect="1"/>
          </p:cNvPicPr>
          <p:nvPr/>
        </p:nvPicPr>
        <p:blipFill rotWithShape="1">
          <a:blip r:embed="rId3">
            <a:extLst>
              <a:ext uri="{28A0092B-C50C-407E-A947-70E740481C1C}">
                <a14:useLocalDpi xmlns:a14="http://schemas.microsoft.com/office/drawing/2010/main" val="0"/>
              </a:ext>
            </a:extLst>
          </a:blip>
          <a:srcRect l="74546" b="45970"/>
          <a:stretch/>
        </p:blipFill>
        <p:spPr>
          <a:xfrm>
            <a:off x="6610350" y="2520044"/>
            <a:ext cx="2133600" cy="2140857"/>
          </a:xfrm>
          <a:prstGeom prst="rect">
            <a:avLst/>
          </a:prstGeom>
          <a:ln>
            <a:solidFill>
              <a:schemeClr val="bg2">
                <a:lumMod val="90000"/>
              </a:schemeClr>
            </a:solidFill>
          </a:ln>
        </p:spPr>
      </p:pic>
      <p:sp>
        <p:nvSpPr>
          <p:cNvPr id="7" name="TextBox 6"/>
          <p:cNvSpPr txBox="1"/>
          <p:nvPr/>
        </p:nvSpPr>
        <p:spPr>
          <a:xfrm>
            <a:off x="552450" y="1117600"/>
            <a:ext cx="7038975" cy="707886"/>
          </a:xfrm>
          <a:prstGeom prst="rect">
            <a:avLst/>
          </a:prstGeom>
          <a:noFill/>
        </p:spPr>
        <p:txBody>
          <a:bodyPr wrap="square" rtlCol="0">
            <a:spAutoFit/>
          </a:bodyPr>
          <a:lstStyle/>
          <a:p>
            <a:r>
              <a:rPr lang="en-US" sz="2000" i="1" dirty="0" smtClean="0"/>
              <a:t>People remember the brand less than half the time when coming from search or social</a:t>
            </a:r>
            <a:endParaRPr lang="en-US" sz="2000" i="1" dirty="0"/>
          </a:p>
        </p:txBody>
      </p:sp>
      <p:sp>
        <p:nvSpPr>
          <p:cNvPr id="13" name="Up-Down Arrow 12"/>
          <p:cNvSpPr/>
          <p:nvPr/>
        </p:nvSpPr>
        <p:spPr>
          <a:xfrm>
            <a:off x="3571875" y="2311400"/>
            <a:ext cx="371475" cy="107950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143375" y="2578100"/>
            <a:ext cx="1304925" cy="646331"/>
          </a:xfrm>
          <a:prstGeom prst="rect">
            <a:avLst/>
          </a:prstGeom>
          <a:noFill/>
          <a:ln>
            <a:solidFill>
              <a:schemeClr val="accent1"/>
            </a:solidFill>
          </a:ln>
        </p:spPr>
        <p:txBody>
          <a:bodyPr wrap="square" rtlCol="0">
            <a:spAutoFit/>
          </a:bodyPr>
          <a:lstStyle/>
          <a:p>
            <a:r>
              <a:rPr lang="en-US" dirty="0" smtClean="0"/>
              <a:t>2X difference</a:t>
            </a:r>
            <a:endParaRPr lang="en-US" dirty="0"/>
          </a:p>
        </p:txBody>
      </p:sp>
    </p:spTree>
    <p:extLst>
      <p:ext uri="{BB962C8B-B14F-4D97-AF65-F5344CB8AC3E}">
        <p14:creationId xmlns:p14="http://schemas.microsoft.com/office/powerpoint/2010/main" val="7846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6973" y="504000"/>
            <a:ext cx="4825603" cy="972000"/>
          </a:xfrm>
        </p:spPr>
        <p:txBody>
          <a:bodyPr/>
          <a:lstStyle/>
          <a:p>
            <a:r>
              <a:rPr lang="en-GB" sz="3600" b="1" dirty="0" smtClean="0">
                <a:latin typeface="Calibri"/>
                <a:cs typeface="Calibri"/>
              </a:rPr>
              <a:t>Loyalty makes a difference</a:t>
            </a:r>
            <a:endParaRPr lang="en-US" sz="3600" b="1" dirty="0">
              <a:latin typeface="Calibri"/>
              <a:cs typeface="Calibri"/>
            </a:endParaRPr>
          </a:p>
        </p:txBody>
      </p:sp>
      <p:sp>
        <p:nvSpPr>
          <p:cNvPr id="5" name="Slide Number Placeholder 4"/>
          <p:cNvSpPr>
            <a:spLocks noGrp="1"/>
          </p:cNvSpPr>
          <p:nvPr>
            <p:ph type="sldNum" sz="quarter" idx="12"/>
          </p:nvPr>
        </p:nvSpPr>
        <p:spPr/>
        <p:txBody>
          <a:bodyPr/>
          <a:lstStyle/>
          <a:p>
            <a:fld id="{59382468-976F-4E06-8C24-C0E91756A634}" type="slidenum">
              <a:rPr lang="en-GB" smtClean="0"/>
              <a:t>9</a:t>
            </a:fld>
            <a:endParaRPr lang="en-GB"/>
          </a:p>
        </p:txBody>
      </p:sp>
      <p:sp>
        <p:nvSpPr>
          <p:cNvPr id="12" name="Title 6"/>
          <p:cNvSpPr txBox="1">
            <a:spLocks/>
          </p:cNvSpPr>
          <p:nvPr/>
        </p:nvSpPr>
        <p:spPr>
          <a:xfrm>
            <a:off x="2910185" y="4570450"/>
            <a:ext cx="1988877" cy="10572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b="0" i="0" kern="1200">
                <a:solidFill>
                  <a:srgbClr val="002147"/>
                </a:solidFill>
                <a:latin typeface="TisaSansPro" panose="020B0504020101010102" pitchFamily="34" charset="0"/>
                <a:ea typeface="+mj-ea"/>
                <a:cs typeface="Arial" panose="020B0604020202020204" pitchFamily="34" charset="0"/>
              </a:defRPr>
            </a:lvl1pPr>
          </a:lstStyle>
          <a:p>
            <a:pPr algn="ctr"/>
            <a:r>
              <a:rPr lang="en-GB" sz="1800" b="1" dirty="0" smtClean="0">
                <a:solidFill>
                  <a:schemeClr val="bg1"/>
                </a:solidFill>
              </a:rPr>
              <a:t>“IT’S THEIR JOB … TO REPORT THE FACTS”</a:t>
            </a:r>
            <a:endParaRPr lang="en-GB" sz="1800" b="1" dirty="0">
              <a:solidFill>
                <a:schemeClr val="bg1"/>
              </a:solidFill>
            </a:endParaRPr>
          </a:p>
        </p:txBody>
      </p:sp>
      <p:pic>
        <p:nvPicPr>
          <p:cNvPr id="6" name="Picture 5" descr="Screenshot 2017-07-17 21.03.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 y="2355850"/>
            <a:ext cx="7753350" cy="1993900"/>
          </a:xfrm>
          <a:prstGeom prst="rect">
            <a:avLst/>
          </a:prstGeom>
        </p:spPr>
      </p:pic>
      <p:sp>
        <p:nvSpPr>
          <p:cNvPr id="7" name="Rectangle 6"/>
          <p:cNvSpPr/>
          <p:nvPr/>
        </p:nvSpPr>
        <p:spPr>
          <a:xfrm>
            <a:off x="704850" y="4817239"/>
            <a:ext cx="8239125" cy="1169551"/>
          </a:xfrm>
          <a:prstGeom prst="rect">
            <a:avLst/>
          </a:prstGeom>
        </p:spPr>
        <p:txBody>
          <a:bodyPr wrap="square">
            <a:spAutoFit/>
          </a:bodyPr>
          <a:lstStyle/>
          <a:p>
            <a:r>
              <a:rPr lang="en-US" sz="1400" i="1" dirty="0"/>
              <a:t>Q2</a:t>
            </a:r>
            <a:r>
              <a:rPr lang="en-US" sz="1400" i="1" dirty="0" smtClean="0"/>
              <a:t>.. </a:t>
            </a:r>
            <a:r>
              <a:rPr lang="en-US" sz="1400" i="1" dirty="0"/>
              <a:t>On which of the following news websites did you read this story</a:t>
            </a:r>
            <a:r>
              <a:rPr lang="en-US" sz="1400" i="1" dirty="0" smtClean="0"/>
              <a:t>? Q6</a:t>
            </a:r>
            <a:r>
              <a:rPr lang="en-US" sz="1400" i="1" dirty="0"/>
              <a:t>. </a:t>
            </a:r>
            <a:r>
              <a:rPr lang="en-US" sz="1400" i="1" dirty="0" smtClean="0"/>
              <a:t>Which </a:t>
            </a:r>
            <a:r>
              <a:rPr lang="en-US" sz="1400" i="1" dirty="0"/>
              <a:t>would you say is your MAIN source</a:t>
            </a:r>
          </a:p>
          <a:p>
            <a:r>
              <a:rPr lang="en-US" sz="1400" i="1" dirty="0"/>
              <a:t>of news online</a:t>
            </a:r>
            <a:r>
              <a:rPr lang="en-US" sz="1400" i="1" dirty="0" smtClean="0"/>
              <a:t>? Base</a:t>
            </a:r>
            <a:r>
              <a:rPr lang="en-US" sz="1400" i="1" dirty="0"/>
              <a:t>: Direct 1,098/ Search 1,022/ Social 1,008. Those who were exposed to a news story of their main source of news:</a:t>
            </a:r>
          </a:p>
          <a:p>
            <a:r>
              <a:rPr lang="en-US" sz="1400" i="1" dirty="0"/>
              <a:t>Direct 686/ Search 129/ Social 208.</a:t>
            </a:r>
          </a:p>
        </p:txBody>
      </p:sp>
      <p:sp>
        <p:nvSpPr>
          <p:cNvPr id="10" name="TextBox 9"/>
          <p:cNvSpPr txBox="1"/>
          <p:nvPr/>
        </p:nvSpPr>
        <p:spPr>
          <a:xfrm>
            <a:off x="552450" y="1231900"/>
            <a:ext cx="7038975" cy="1015663"/>
          </a:xfrm>
          <a:prstGeom prst="rect">
            <a:avLst/>
          </a:prstGeom>
          <a:noFill/>
        </p:spPr>
        <p:txBody>
          <a:bodyPr wrap="square" rtlCol="0">
            <a:spAutoFit/>
          </a:bodyPr>
          <a:lstStyle/>
          <a:p>
            <a:r>
              <a:rPr lang="en-US" sz="2000" i="1" dirty="0" smtClean="0"/>
              <a:t>If you </a:t>
            </a:r>
            <a:r>
              <a:rPr lang="en-US" sz="2000" b="1" i="1" dirty="0" smtClean="0"/>
              <a:t>already</a:t>
            </a:r>
            <a:r>
              <a:rPr lang="en-US" sz="2000" i="1" dirty="0" smtClean="0"/>
              <a:t> had a strong relationship (e.g. say BBC or Mail was your </a:t>
            </a:r>
            <a:r>
              <a:rPr lang="en-US" sz="2000" i="1" u="sng" dirty="0" smtClean="0"/>
              <a:t>main</a:t>
            </a:r>
            <a:r>
              <a:rPr lang="en-US" sz="2000" i="1" dirty="0" smtClean="0"/>
              <a:t> brand) you are much more likely to remember the brand when coming from search or social</a:t>
            </a:r>
            <a:endParaRPr lang="en-US" sz="2000" i="1" dirty="0"/>
          </a:p>
        </p:txBody>
      </p:sp>
      <p:sp>
        <p:nvSpPr>
          <p:cNvPr id="9" name="TextBox 8"/>
          <p:cNvSpPr txBox="1"/>
          <p:nvPr/>
        </p:nvSpPr>
        <p:spPr>
          <a:xfrm>
            <a:off x="7810500" y="3263900"/>
            <a:ext cx="952500" cy="369332"/>
          </a:xfrm>
          <a:prstGeom prst="rect">
            <a:avLst/>
          </a:prstGeom>
          <a:noFill/>
        </p:spPr>
        <p:txBody>
          <a:bodyPr wrap="square" rtlCol="0">
            <a:spAutoFit/>
          </a:bodyPr>
          <a:lstStyle/>
          <a:p>
            <a:r>
              <a:rPr lang="en-US" b="1" dirty="0" smtClean="0">
                <a:solidFill>
                  <a:schemeClr val="tx2"/>
                </a:solidFill>
              </a:rPr>
              <a:t>+35</a:t>
            </a:r>
            <a:endParaRPr lang="en-US" b="1" dirty="0">
              <a:solidFill>
                <a:schemeClr val="tx2"/>
              </a:solidFill>
            </a:endParaRPr>
          </a:p>
        </p:txBody>
      </p:sp>
      <p:sp>
        <p:nvSpPr>
          <p:cNvPr id="13" name="TextBox 12"/>
          <p:cNvSpPr txBox="1"/>
          <p:nvPr/>
        </p:nvSpPr>
        <p:spPr>
          <a:xfrm>
            <a:off x="7820025" y="3721100"/>
            <a:ext cx="952500" cy="369332"/>
          </a:xfrm>
          <a:prstGeom prst="rect">
            <a:avLst/>
          </a:prstGeom>
          <a:noFill/>
        </p:spPr>
        <p:txBody>
          <a:bodyPr wrap="square" rtlCol="0">
            <a:spAutoFit/>
          </a:bodyPr>
          <a:lstStyle/>
          <a:p>
            <a:r>
              <a:rPr lang="en-US" b="1" dirty="0" smtClean="0">
                <a:solidFill>
                  <a:schemeClr val="tx2"/>
                </a:solidFill>
              </a:rPr>
              <a:t>+33</a:t>
            </a:r>
            <a:endParaRPr lang="en-US" b="1" dirty="0">
              <a:solidFill>
                <a:schemeClr val="tx2"/>
              </a:solidFill>
            </a:endParaRPr>
          </a:p>
        </p:txBody>
      </p:sp>
      <p:sp>
        <p:nvSpPr>
          <p:cNvPr id="14" name="TextBox 13"/>
          <p:cNvSpPr txBox="1"/>
          <p:nvPr/>
        </p:nvSpPr>
        <p:spPr>
          <a:xfrm>
            <a:off x="7820025" y="2844800"/>
            <a:ext cx="952500" cy="369332"/>
          </a:xfrm>
          <a:prstGeom prst="rect">
            <a:avLst/>
          </a:prstGeom>
          <a:noFill/>
        </p:spPr>
        <p:txBody>
          <a:bodyPr wrap="square" rtlCol="0">
            <a:spAutoFit/>
          </a:bodyPr>
          <a:lstStyle/>
          <a:p>
            <a:r>
              <a:rPr lang="en-US" b="1" dirty="0" smtClean="0">
                <a:solidFill>
                  <a:schemeClr val="tx2"/>
                </a:solidFill>
              </a:rPr>
              <a:t>+11</a:t>
            </a:r>
            <a:endParaRPr lang="en-US" b="1" dirty="0">
              <a:solidFill>
                <a:schemeClr val="tx2"/>
              </a:solidFill>
            </a:endParaRPr>
          </a:p>
        </p:txBody>
      </p:sp>
      <p:sp>
        <p:nvSpPr>
          <p:cNvPr id="11" name="TextBox 10"/>
          <p:cNvSpPr txBox="1"/>
          <p:nvPr/>
        </p:nvSpPr>
        <p:spPr>
          <a:xfrm>
            <a:off x="7810500" y="2451100"/>
            <a:ext cx="1238250" cy="646331"/>
          </a:xfrm>
          <a:prstGeom prst="rect">
            <a:avLst/>
          </a:prstGeom>
          <a:noFill/>
        </p:spPr>
        <p:txBody>
          <a:bodyPr wrap="square" rtlCol="0">
            <a:spAutoFit/>
          </a:bodyPr>
          <a:lstStyle/>
          <a:p>
            <a:r>
              <a:rPr lang="en-US" b="1" dirty="0" smtClean="0">
                <a:solidFill>
                  <a:schemeClr val="tx2"/>
                </a:solidFill>
              </a:rPr>
              <a:t>Loyalty effect</a:t>
            </a:r>
            <a:endParaRPr lang="en-US" b="1" dirty="0">
              <a:solidFill>
                <a:schemeClr val="tx2"/>
              </a:solidFill>
            </a:endParaRPr>
          </a:p>
        </p:txBody>
      </p:sp>
    </p:spTree>
    <p:extLst>
      <p:ext uri="{BB962C8B-B14F-4D97-AF65-F5344CB8AC3E}">
        <p14:creationId xmlns:p14="http://schemas.microsoft.com/office/powerpoint/2010/main" val="275079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euters">
    <a:dk1>
      <a:sysClr val="windowText" lastClr="000000"/>
    </a:dk1>
    <a:lt1>
      <a:sysClr val="window" lastClr="FFFFFF"/>
    </a:lt1>
    <a:dk2>
      <a:srgbClr val="00558A"/>
    </a:dk2>
    <a:lt2>
      <a:srgbClr val="E7E6E6"/>
    </a:lt2>
    <a:accent1>
      <a:srgbClr val="1B9CD8"/>
    </a:accent1>
    <a:accent2>
      <a:srgbClr val="E2023B"/>
    </a:accent2>
    <a:accent3>
      <a:srgbClr val="63912F"/>
    </a:accent3>
    <a:accent4>
      <a:srgbClr val="DB780E"/>
    </a:accent4>
    <a:accent5>
      <a:srgbClr val="7F7F7F"/>
    </a:accent5>
    <a:accent6>
      <a:srgbClr val="8A61A6"/>
    </a:accent6>
    <a:hlink>
      <a:srgbClr val="D3D3D3"/>
    </a:hlink>
    <a:folHlink>
      <a:srgbClr val="00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EndersThemeRefresh">
    <a:dk1>
      <a:sysClr val="windowText" lastClr="000000"/>
    </a:dk1>
    <a:lt1>
      <a:sysClr val="window" lastClr="FFFFFF"/>
    </a:lt1>
    <a:dk2>
      <a:srgbClr val="60554A"/>
    </a:dk2>
    <a:lt2>
      <a:srgbClr val="B9AFA4"/>
    </a:lt2>
    <a:accent1>
      <a:srgbClr val="91B7BD"/>
    </a:accent1>
    <a:accent2>
      <a:srgbClr val="FFC226"/>
    </a:accent2>
    <a:accent3>
      <a:srgbClr val="90A62B"/>
    </a:accent3>
    <a:accent4>
      <a:srgbClr val="D30052"/>
    </a:accent4>
    <a:accent5>
      <a:srgbClr val="0C405A"/>
    </a:accent5>
    <a:accent6>
      <a:srgbClr val="2C1B11"/>
    </a:accent6>
    <a:hlink>
      <a:srgbClr val="264A58"/>
    </a:hlink>
    <a:folHlink>
      <a:srgbClr val="264A99"/>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ndersThemeRefresh">
    <a:dk1>
      <a:sysClr val="windowText" lastClr="000000"/>
    </a:dk1>
    <a:lt1>
      <a:sysClr val="window" lastClr="FFFFFF"/>
    </a:lt1>
    <a:dk2>
      <a:srgbClr val="60554A"/>
    </a:dk2>
    <a:lt2>
      <a:srgbClr val="B9AFA4"/>
    </a:lt2>
    <a:accent1>
      <a:srgbClr val="91B7BD"/>
    </a:accent1>
    <a:accent2>
      <a:srgbClr val="FFC226"/>
    </a:accent2>
    <a:accent3>
      <a:srgbClr val="90A62B"/>
    </a:accent3>
    <a:accent4>
      <a:srgbClr val="D30052"/>
    </a:accent4>
    <a:accent5>
      <a:srgbClr val="0C405A"/>
    </a:accent5>
    <a:accent6>
      <a:srgbClr val="2C1B11"/>
    </a:accent6>
    <a:hlink>
      <a:srgbClr val="264A58"/>
    </a:hlink>
    <a:folHlink>
      <a:srgbClr val="264A99"/>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ndersThemeRefresh">
    <a:dk1>
      <a:sysClr val="windowText" lastClr="000000"/>
    </a:dk1>
    <a:lt1>
      <a:sysClr val="window" lastClr="FFFFFF"/>
    </a:lt1>
    <a:dk2>
      <a:srgbClr val="60554A"/>
    </a:dk2>
    <a:lt2>
      <a:srgbClr val="B9AFA4"/>
    </a:lt2>
    <a:accent1>
      <a:srgbClr val="91B7BD"/>
    </a:accent1>
    <a:accent2>
      <a:srgbClr val="FFC226"/>
    </a:accent2>
    <a:accent3>
      <a:srgbClr val="90A62B"/>
    </a:accent3>
    <a:accent4>
      <a:srgbClr val="D30052"/>
    </a:accent4>
    <a:accent5>
      <a:srgbClr val="0C405A"/>
    </a:accent5>
    <a:accent6>
      <a:srgbClr val="2C1B11"/>
    </a:accent6>
    <a:hlink>
      <a:srgbClr val="264A58"/>
    </a:hlink>
    <a:folHlink>
      <a:srgbClr val="264A99"/>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Enders 2016 scheme">
    <a:dk1>
      <a:sysClr val="windowText" lastClr="000000"/>
    </a:dk1>
    <a:lt1>
      <a:sysClr val="window" lastClr="FFFFFF"/>
    </a:lt1>
    <a:dk2>
      <a:srgbClr val="002060"/>
    </a:dk2>
    <a:lt2>
      <a:srgbClr val="E7E6E6"/>
    </a:lt2>
    <a:accent1>
      <a:srgbClr val="81DDDB"/>
    </a:accent1>
    <a:accent2>
      <a:srgbClr val="1140D2"/>
    </a:accent2>
    <a:accent3>
      <a:srgbClr val="D50D7F"/>
    </a:accent3>
    <a:accent4>
      <a:srgbClr val="002060"/>
    </a:accent4>
    <a:accent5>
      <a:srgbClr val="66CCFF"/>
    </a:accent5>
    <a:accent6>
      <a:srgbClr val="D7D7D7"/>
    </a:accent6>
    <a:hlink>
      <a:srgbClr val="1140D2"/>
    </a:hlink>
    <a:folHlink>
      <a:srgbClr val="81DDDB"/>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206</TotalTime>
  <Words>2478</Words>
  <Application>Microsoft Office PowerPoint</Application>
  <PresentationFormat>On-screen Show (4:3)</PresentationFormat>
  <Paragraphs>379</Paragraphs>
  <Slides>54</Slides>
  <Notes>18</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WELCOME FROM DAVID DINSOMORE  NEWS UK - CHIEF OPERATING OFFICER  </vt:lpstr>
      <vt:lpstr>PowerPoint Presentation</vt:lpstr>
      <vt:lpstr>PowerPoint Presentation</vt:lpstr>
      <vt:lpstr>An increasingly distributed environment</vt:lpstr>
      <vt:lpstr>PowerPoint Presentation</vt:lpstr>
      <vt:lpstr>PowerPoint Presentation</vt:lpstr>
      <vt:lpstr>Headline finding</vt:lpstr>
      <vt:lpstr>Loyalty makes a difference</vt:lpstr>
      <vt:lpstr>Correct attribution by brand  - search</vt:lpstr>
      <vt:lpstr>Correct attribution - social</vt:lpstr>
      <vt:lpstr>PowerPoint Presentation</vt:lpstr>
      <vt:lpstr>UK consumers are least likely to pay for online news</vt:lpstr>
      <vt:lpstr>PowerPoint Presentation</vt:lpstr>
      <vt:lpstr>PowerPoint Presentation</vt:lpstr>
      <vt:lpstr>Takeaways</vt:lpstr>
      <vt:lpstr>PowerPoint Presentation</vt:lpstr>
      <vt:lpstr>PowerPoint Presentation</vt:lpstr>
      <vt:lpstr>Digital Journalism Summit</vt:lpstr>
      <vt:lpstr>National newspaper circulation trends</vt:lpstr>
      <vt:lpstr>Decline of daily print news: smartphones the killer blow</vt:lpstr>
      <vt:lpstr>Digital scale – reach, time spent</vt:lpstr>
      <vt:lpstr>Time spent with tablet [and print] services</vt:lpstr>
      <vt:lpstr>Two thirds of newsbrand digital audiences come from Google and Facebook</vt:lpstr>
      <vt:lpstr>More than 50% of all advertising spend is digital</vt:lpstr>
      <vt:lpstr>Press to online advertising substitution</vt:lpstr>
      <vt:lpstr>Newspapers are minnows in digital advertising: 5% share and falling</vt:lpstr>
      <vt:lpstr>It’s direct response – or activation – advertising that’s growing</vt:lpstr>
      <vt:lpstr>We have gone from 40:60 activation/brand to 50:50</vt:lpstr>
      <vt:lpstr>90% of digital ad growth is Google and Facebook, with news losing share</vt:lpstr>
      <vt:lpstr>SME expenditure with local media and global platforms</vt:lpstr>
      <vt:lpstr>The UK press is the least trusted in Europe; TV is in the bottom third</vt:lpstr>
      <vt:lpstr>Discussion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1XL = The combined power of local news brands’ audience across the UK</vt:lpstr>
      <vt:lpstr>PowerPoint Presentation</vt:lpstr>
      <vt:lpstr>PowerPoint Presentation</vt:lpstr>
      <vt:lpstr>PowerPoint Presentation</vt:lpstr>
      <vt:lpstr>PowerPoint Presentation</vt:lpstr>
      <vt:lpstr>PowerPoint Presentation</vt:lpstr>
      <vt:lpstr>PowerPoint Presentation</vt:lpstr>
      <vt:lpstr>Through an editorial driven use of Natural Language Generation, we can localise for every market  </vt:lpstr>
      <vt:lpstr>Story Example – Transport Data</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 Stanley</dc:creator>
  <cp:lastModifiedBy>Dominic Ponsford</cp:lastModifiedBy>
  <cp:revision>23</cp:revision>
  <dcterms:created xsi:type="dcterms:W3CDTF">2017-10-19T11:30:46Z</dcterms:created>
  <dcterms:modified xsi:type="dcterms:W3CDTF">2017-10-26T15:16:20Z</dcterms:modified>
</cp:coreProperties>
</file>